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334" r:id="rId2"/>
    <p:sldId id="388" r:id="rId3"/>
    <p:sldId id="266" r:id="rId4"/>
    <p:sldId id="299" r:id="rId5"/>
    <p:sldId id="327" r:id="rId6"/>
    <p:sldId id="328" r:id="rId7"/>
    <p:sldId id="389" r:id="rId8"/>
    <p:sldId id="393" r:id="rId9"/>
    <p:sldId id="400" r:id="rId10"/>
    <p:sldId id="394" r:id="rId11"/>
    <p:sldId id="395" r:id="rId12"/>
    <p:sldId id="396" r:id="rId13"/>
    <p:sldId id="397" r:id="rId14"/>
    <p:sldId id="398" r:id="rId15"/>
    <p:sldId id="399" r:id="rId16"/>
    <p:sldId id="277" r:id="rId17"/>
    <p:sldId id="278" r:id="rId18"/>
    <p:sldId id="279" r:id="rId19"/>
    <p:sldId id="391" r:id="rId20"/>
    <p:sldId id="392" r:id="rId21"/>
    <p:sldId id="401" r:id="rId22"/>
    <p:sldId id="365" r:id="rId23"/>
    <p:sldId id="366" r:id="rId24"/>
    <p:sldId id="367" r:id="rId25"/>
    <p:sldId id="372" r:id="rId26"/>
    <p:sldId id="373" r:id="rId27"/>
    <p:sldId id="374" r:id="rId28"/>
    <p:sldId id="382" r:id="rId29"/>
    <p:sldId id="376" r:id="rId30"/>
    <p:sldId id="377" r:id="rId31"/>
    <p:sldId id="378" r:id="rId32"/>
    <p:sldId id="379" r:id="rId33"/>
    <p:sldId id="380" r:id="rId34"/>
    <p:sldId id="381" r:id="rId35"/>
    <p:sldId id="352" r:id="rId36"/>
  </p:sldIdLst>
  <p:sldSz cx="9144000" cy="5143500" type="screen16x9"/>
  <p:notesSz cx="6858000" cy="14478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E3721"/>
    <a:srgbClr val="DBDB07"/>
    <a:srgbClr val="5E889D"/>
    <a:srgbClr val="C9CACC"/>
    <a:srgbClr val="878704"/>
    <a:srgbClr val="94B0BE"/>
    <a:srgbClr val="527688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15"/>
    <p:restoredTop sz="93267"/>
  </p:normalViewPr>
  <p:slideViewPr>
    <p:cSldViewPr snapToGrid="0">
      <p:cViewPr>
        <p:scale>
          <a:sx n="144" d="100"/>
          <a:sy n="144" d="100"/>
        </p:scale>
        <p:origin x="592" y="6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x-none" altLang="x-non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x-none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x-none" altLang="x-non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1165915-65BC-9D4C-AEEF-4B8B5412371C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40493486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1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92517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C7CC2-A0F3-3141-A460-4689A100E6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3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#include &lt;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stdio.h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&gt;  // print and read functions</a:t>
            </a:r>
          </a:p>
          <a:p>
            <a:b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AU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float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calculator (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char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op,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float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a,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float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b){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switch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(op) {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case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'+':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return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 + b;</a:t>
            </a:r>
          </a:p>
          <a:p>
            <a:b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AU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case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'-':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return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 - b;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           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default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printf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("Wrong operator");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return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0;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}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main() {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float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a, b;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char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op;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printf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("Enter an arithmetic expression (e.g. 5 * 4):");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scanf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("%f %c %f", &amp;a, &amp;op, &amp;b);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printf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("\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n%f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%c %f = %f\n", a, op, b, calculator(op, a, b));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return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0;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7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625299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#include &lt;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stdio.h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&gt;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#include &lt;sys/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socket.h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&gt;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#include &lt;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arpa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inet.h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&gt;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#include &lt;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unistd.h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&gt;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#include &lt;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string.h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&gt;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#define PORT 8080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</a:t>
            </a:r>
          </a:p>
          <a:p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main(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argc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char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const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argv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[]){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sock = 0,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valread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struct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sockaddr_in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serv_addr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char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*hello = "Hello from client";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char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buffer[1024] = {0};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((sock = socket(AF_INET, SOCK_STREAM, 0)) &lt; 0){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printf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("\n Socket creation error \n");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return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-1;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}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serv_addr.sin_family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AF_INET;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serv_addr.sin_port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htons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(PORT);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// Convert IPv4 and IPv6 addresses from text to binary form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inet_pton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(AF_INET, "127.0.0.1", &amp;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serv_addr.sin_addr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&lt;= 0){ //3.21.167.186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printf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("\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nInvalid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address/ Address not supported \n");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return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-1;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}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(connect(sock, (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struct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sockaddr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*)&amp;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serv_addr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AU" sz="1200" b="1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sizeof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serv_addr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)) &lt; 0){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printf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("\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nConnection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Failed \n");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return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-1;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}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send(sock , hello ,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strlen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(hello) , 0 );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printf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("Hello message sent\n");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valread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read( sock , buffer, 1024);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printf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("%s\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n",buffer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return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0;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19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736524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#include &lt;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unistd.h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&gt;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#include &lt;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stdio.h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&gt;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#include &lt;sys/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socket.h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&gt;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#include &lt;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stdlib.h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&gt;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#include &lt;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netinet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in.h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&gt;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#include &lt;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string.h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&gt;</a:t>
            </a:r>
          </a:p>
          <a:p>
            <a:b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AU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#define PORT 8080</a:t>
            </a:r>
          </a:p>
          <a:p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main(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argc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char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const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argv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[])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server_fd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new_socket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valread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struct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sockaddr_in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address;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opt = 1;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addrlen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AU" sz="1200" b="1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sizeof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(address);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char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buffer[1024] = {0};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char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*hello = "Hello from server";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// Creating socket file descriptor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((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server_fd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socket(AF_INET, SOCK_STREAM, 0)) == 0){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perror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("socket failed");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exit(EXIT_FAILURE);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}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// Forcefully attaching socket to the port 8080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setsockopt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server_fd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SOL_SOCKET, SO_REUSEADDR , &amp;opt, </a:t>
            </a:r>
            <a:r>
              <a:rPr lang="en-AU" sz="1200" b="1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sizeof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(opt))){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perror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("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setsockopt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");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exit(EXIT_FAILURE);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}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address.sin_family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AF_INET;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address.sin_addr.s_addr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INADDR_ANY;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address.sin_port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htons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 PORT 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// Forcefully attaching socket to the port 8080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(bind(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server_fd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(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struct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sockaddr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*)&amp;address, </a:t>
            </a:r>
            <a:r>
              <a:rPr lang="en-AU" sz="1200" b="1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sizeof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(address))&lt;0){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perror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("bind failed");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exit(EXIT_FAILURE);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}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(listen(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server_fd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3) &lt; 0){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perror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("listen");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exit(EXIT_FAILURE);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}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((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new_socket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accept(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server_fd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(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struct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sockaddr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*)&amp;address,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  (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socklen_t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*)&amp;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addrlen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))&lt;0){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perror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("accept");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exit(EXIT_FAILURE);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}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valread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read(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new_socket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buffer, 1024);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printf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("%s\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n",buffer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send(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new_socket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, hello ,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strlen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(hello) , 0 );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printf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("Hello message sent\n");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return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0;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20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702099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22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859789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23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538864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24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814880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0050 5cf8 9244 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26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98191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3489325"/>
            <a:ext cx="9144000" cy="1654175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9144000" cy="77152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/>
          </a:p>
        </p:txBody>
      </p:sp>
      <p:pic>
        <p:nvPicPr>
          <p:cNvPr id="6" name="Picture 12" descr="ANU_LOGO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15113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489722"/>
            <a:ext cx="8280400" cy="5232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en-AU" noProof="0"/>
              <a:t>Click to edit Master subtitle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6" y="1356809"/>
            <a:ext cx="8207375" cy="64633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AU" noProof="0"/>
              <a:t>Click to edit Master 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</p:spPr>
        <p:txBody>
          <a:bodyPr/>
          <a:lstStyle>
            <a:lvl1pPr algn="l">
              <a:defRPr/>
            </a:lvl1pPr>
          </a:lstStyle>
          <a:p>
            <a:endParaRPr lang="x-none" altLang="x-none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</p:spPr>
        <p:txBody>
          <a:bodyPr/>
          <a:lstStyle>
            <a:lvl1pPr>
              <a:defRPr/>
            </a:lvl1pPr>
          </a:lstStyle>
          <a:p>
            <a:fld id="{4891EEDB-BB68-3744-88DF-3B37F5095CB2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74739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DCB3E-CCB0-3549-87EB-2189C6B00A9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59020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573881"/>
            <a:ext cx="2058988" cy="40207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3" y="573881"/>
            <a:ext cx="6029325" cy="40207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84F347-27A3-634B-A002-03B5F6948862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01393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288" y="573088"/>
            <a:ext cx="8772291" cy="45282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287" y="1159728"/>
            <a:ext cx="8772291" cy="343449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93288" y="4857750"/>
            <a:ext cx="5242312" cy="147251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47050" y="4857750"/>
            <a:ext cx="818528" cy="147251"/>
          </a:xfrm>
          <a:ln/>
        </p:spPr>
        <p:txBody>
          <a:bodyPr/>
          <a:lstStyle>
            <a:lvl1pPr>
              <a:defRPr/>
            </a:lvl1pPr>
          </a:lstStyle>
          <a:p>
            <a:fld id="{8E41B671-95F8-AD49-965B-CC100353298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034003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BCCD5A-69F8-7C44-8AF6-D041C925865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51862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974F2B-9D21-E245-9AF4-6B0C0FFEE9E0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77492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84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4053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37184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4053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DAB902-158A-EA4A-9B29-A91032638C0C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76127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C4A34E-B7E2-AF48-84B4-ABB5E3E903B3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57843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1F18A7-E4DE-1D4E-9EBA-144F41C577F4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2328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41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5817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347614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6A5948-6753-F44D-9810-9C77D3739C96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14926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95886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3777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7235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196EC-6DC5-794B-A448-4C35A81CFA13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60925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0" y="4875213"/>
            <a:ext cx="9144000" cy="268287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573088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36688"/>
            <a:ext cx="8229600" cy="315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/>
              <a:t>Click to edit Master text styles</a:t>
            </a:r>
          </a:p>
          <a:p>
            <a:pPr lvl="1"/>
            <a:r>
              <a:rPr lang="en-AU" altLang="x-none"/>
              <a:t>Second level</a:t>
            </a:r>
          </a:p>
          <a:p>
            <a:pPr lvl="2"/>
            <a:r>
              <a:rPr lang="en-AU" altLang="x-none"/>
              <a:t>Third level</a:t>
            </a:r>
          </a:p>
          <a:p>
            <a:pPr lvl="3"/>
            <a:r>
              <a:rPr lang="en-AU" altLang="x-none"/>
              <a:t>Fourth level</a:t>
            </a:r>
          </a:p>
          <a:p>
            <a:pPr lvl="4"/>
            <a:r>
              <a:rPr lang="en-AU" altLang="x-none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24525" y="4857750"/>
            <a:ext cx="2133600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x-none" altLang="x-non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5288" y="4857750"/>
            <a:ext cx="5040312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01013" y="4857750"/>
            <a:ext cx="585787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314E489-80A2-2240-BF01-5BCDDC02687A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0" y="0"/>
            <a:ext cx="9144000" cy="57467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/>
          </a:p>
        </p:txBody>
      </p:sp>
      <p:pic>
        <p:nvPicPr>
          <p:cNvPr id="1033" name="Picture 9" descr="ANU_LOGO_WHITE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74613"/>
            <a:ext cx="122396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+mj-lt"/>
          <a:ea typeface="Arial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Arial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rtem.Lenskiy@anu.edu.a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0.png"/><Relationship Id="rId7" Type="http://schemas.openxmlformats.org/officeDocument/2006/relationships/image" Target="../media/image57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0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9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oudflare.com/learning/ddos/syn-flood-ddos-attack/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9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mailto:artem.lenskiy@anu.edu.au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B6E0504-946F-7941-9B70-26995C9D4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313" y="3489722"/>
            <a:ext cx="8280400" cy="1040285"/>
          </a:xfrm>
        </p:spPr>
        <p:txBody>
          <a:bodyPr/>
          <a:lstStyle/>
          <a:p>
            <a:r>
              <a:rPr lang="en-US" dirty="0"/>
              <a:t>Artem Lenskiy</a:t>
            </a:r>
          </a:p>
          <a:p>
            <a:r>
              <a:rPr lang="en-US" dirty="0">
                <a:hlinkClick r:id="rId3"/>
              </a:rPr>
              <a:t>artem.Lenskiy@anu.edu.au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91DDB7-FBA3-664E-9AEC-A2DF37B13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294" y="1356809"/>
            <a:ext cx="8353420" cy="646331"/>
          </a:xfrm>
        </p:spPr>
        <p:txBody>
          <a:bodyPr/>
          <a:lstStyle/>
          <a:p>
            <a:r>
              <a:rPr lang="en-AU" dirty="0"/>
              <a:t>Computer networks and network attacks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2165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244A6-ECE3-2F4B-9D10-92A32099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socket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12D9F-139C-A44B-9D6C-84FE34F1F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socket is an entry onto a network. </a:t>
            </a:r>
          </a:p>
          <a:p>
            <a:r>
              <a:rPr lang="en-US" sz="1400" dirty="0"/>
              <a:t>To </a:t>
            </a:r>
            <a:r>
              <a:rPr lang="en-US" sz="1400" b="1" dirty="0"/>
              <a:t>transmit</a:t>
            </a:r>
            <a:r>
              <a:rPr lang="en-US" sz="1400" dirty="0"/>
              <a:t> data to another computer, you create a socket, tell it how to find the other computer, and then tell it to send.</a:t>
            </a:r>
          </a:p>
          <a:p>
            <a:r>
              <a:rPr lang="en-US" sz="1400" dirty="0"/>
              <a:t>To </a:t>
            </a:r>
            <a:r>
              <a:rPr lang="en-US" sz="1400" b="1" dirty="0"/>
              <a:t>receive</a:t>
            </a:r>
            <a:r>
              <a:rPr lang="en-US" sz="1400" dirty="0"/>
              <a:t> data, you create a socket, tell it which computer to listen to (in some cases), and then wait for data to come pouring in.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0D297-F8FD-734F-AF77-68A6FAFC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10</a:t>
            </a:fld>
            <a:endParaRPr lang="en-AU" altLang="x-none"/>
          </a:p>
        </p:txBody>
      </p:sp>
      <p:grpSp>
        <p:nvGrpSpPr>
          <p:cNvPr id="60" name="Group 60">
            <a:extLst>
              <a:ext uri="{FF2B5EF4-FFF2-40B4-BE49-F238E27FC236}">
                <a16:creationId xmlns:a16="http://schemas.microsoft.com/office/drawing/2014/main" id="{28A0956D-014D-1449-BC86-BDB2DF97315E}"/>
              </a:ext>
            </a:extLst>
          </p:cNvPr>
          <p:cNvGrpSpPr>
            <a:grpSpLocks/>
          </p:cNvGrpSpPr>
          <p:nvPr/>
        </p:nvGrpSpPr>
        <p:grpSpPr bwMode="auto">
          <a:xfrm>
            <a:off x="756616" y="2448870"/>
            <a:ext cx="8208962" cy="2536825"/>
            <a:chOff x="358775" y="3459163"/>
            <a:chExt cx="8208963" cy="2536825"/>
          </a:xfrm>
        </p:grpSpPr>
        <p:sp>
          <p:nvSpPr>
            <p:cNvPr id="61" name="Freeform 44">
              <a:extLst>
                <a:ext uri="{FF2B5EF4-FFF2-40B4-BE49-F238E27FC236}">
                  <a16:creationId xmlns:a16="http://schemas.microsoft.com/office/drawing/2014/main" id="{36D6A5F0-9483-C942-848E-318C2DAC0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4800" y="3468688"/>
              <a:ext cx="736600" cy="1998662"/>
            </a:xfrm>
            <a:custGeom>
              <a:avLst/>
              <a:gdLst>
                <a:gd name="T0" fmla="*/ 2147483647 w 464"/>
                <a:gd name="T1" fmla="*/ 2147483647 h 1259"/>
                <a:gd name="T2" fmla="*/ 0 w 464"/>
                <a:gd name="T3" fmla="*/ 0 h 1259"/>
                <a:gd name="T4" fmla="*/ 2147483647 w 464"/>
                <a:gd name="T5" fmla="*/ 2147483647 h 1259"/>
                <a:gd name="T6" fmla="*/ 2147483647 w 464"/>
                <a:gd name="T7" fmla="*/ 2147483647 h 1259"/>
                <a:gd name="T8" fmla="*/ 2147483647 w 464"/>
                <a:gd name="T9" fmla="*/ 2147483647 h 12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4"/>
                <a:gd name="T16" fmla="*/ 0 h 1259"/>
                <a:gd name="T17" fmla="*/ 464 w 464"/>
                <a:gd name="T18" fmla="*/ 1259 h 12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4" h="1259">
                  <a:moveTo>
                    <a:pt x="464" y="1060"/>
                  </a:moveTo>
                  <a:lnTo>
                    <a:pt x="0" y="0"/>
                  </a:lnTo>
                  <a:lnTo>
                    <a:pt x="6" y="1258"/>
                  </a:lnTo>
                  <a:lnTo>
                    <a:pt x="382" y="1259"/>
                  </a:lnTo>
                  <a:lnTo>
                    <a:pt x="464" y="106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folHlink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1B9E90E5-AEF5-4C43-A645-82B889D50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100" y="4765675"/>
              <a:ext cx="1808163" cy="1031875"/>
            </a:xfrm>
            <a:custGeom>
              <a:avLst/>
              <a:gdLst>
                <a:gd name="T0" fmla="*/ 2147483647 w 2135"/>
                <a:gd name="T1" fmla="*/ 2147483647 h 1662"/>
                <a:gd name="T2" fmla="*/ 2147483647 w 2135"/>
                <a:gd name="T3" fmla="*/ 2147483647 h 1662"/>
                <a:gd name="T4" fmla="*/ 2147483647 w 2135"/>
                <a:gd name="T5" fmla="*/ 2147483647 h 1662"/>
                <a:gd name="T6" fmla="*/ 2147483647 w 2135"/>
                <a:gd name="T7" fmla="*/ 2147483647 h 1662"/>
                <a:gd name="T8" fmla="*/ 2147483647 w 2135"/>
                <a:gd name="T9" fmla="*/ 2147483647 h 1662"/>
                <a:gd name="T10" fmla="*/ 2147483647 w 2135"/>
                <a:gd name="T11" fmla="*/ 2147483647 h 1662"/>
                <a:gd name="T12" fmla="*/ 2147483647 w 2135"/>
                <a:gd name="T13" fmla="*/ 2147483647 h 1662"/>
                <a:gd name="T14" fmla="*/ 2147483647 w 2135"/>
                <a:gd name="T15" fmla="*/ 2147483647 h 1662"/>
                <a:gd name="T16" fmla="*/ 2147483647 w 2135"/>
                <a:gd name="T17" fmla="*/ 2147483647 h 1662"/>
                <a:gd name="T18" fmla="*/ 2147483647 w 2135"/>
                <a:gd name="T19" fmla="*/ 2147483647 h 1662"/>
                <a:gd name="T20" fmla="*/ 2147483647 w 2135"/>
                <a:gd name="T21" fmla="*/ 2147483647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Text Box 51">
              <a:extLst>
                <a:ext uri="{FF2B5EF4-FFF2-40B4-BE49-F238E27FC236}">
                  <a16:creationId xmlns:a16="http://schemas.microsoft.com/office/drawing/2014/main" id="{23BDC3BD-8896-904E-BF95-A260EBA3EF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8250" y="4897438"/>
              <a:ext cx="8747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solidFill>
                    <a:srgbClr val="000000"/>
                  </a:solidFill>
                </a:rPr>
                <a:t>Internet</a:t>
              </a:r>
            </a:p>
          </p:txBody>
        </p:sp>
        <p:sp>
          <p:nvSpPr>
            <p:cNvPr id="64" name="Line 52">
              <a:extLst>
                <a:ext uri="{FF2B5EF4-FFF2-40B4-BE49-F238E27FC236}">
                  <a16:creationId xmlns:a16="http://schemas.microsoft.com/office/drawing/2014/main" id="{F8610C32-D568-814C-B9E5-BB10AEC44F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8800" y="5308600"/>
              <a:ext cx="22113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Text Box 53">
              <a:extLst>
                <a:ext uri="{FF2B5EF4-FFF2-40B4-BE49-F238E27FC236}">
                  <a16:creationId xmlns:a16="http://schemas.microsoft.com/office/drawing/2014/main" id="{4F9A362E-A4F1-404B-BC26-92683C1F4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9938" y="4533900"/>
              <a:ext cx="1063625" cy="82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solidFill>
                    <a:srgbClr val="CC0000"/>
                  </a:solidFill>
                </a:rPr>
                <a:t>controlled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solidFill>
                    <a:srgbClr val="CC0000"/>
                  </a:solidFill>
                </a:rPr>
                <a:t>by OS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600">
                <a:solidFill>
                  <a:srgbClr val="CC0000"/>
                </a:solidFill>
                <a:latin typeface="Times New Roman" charset="0"/>
              </a:endParaRPr>
            </a:p>
          </p:txBody>
        </p:sp>
        <p:sp>
          <p:nvSpPr>
            <p:cNvPr id="66" name="Text Box 56">
              <a:extLst>
                <a:ext uri="{FF2B5EF4-FFF2-40B4-BE49-F238E27FC236}">
                  <a16:creationId xmlns:a16="http://schemas.microsoft.com/office/drawing/2014/main" id="{2A5A52BD-25B9-964D-8E5C-D10DFF16F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7713" y="3633788"/>
              <a:ext cx="1470025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solidFill>
                    <a:srgbClr val="CC0000"/>
                  </a:solidFill>
                </a:rPr>
                <a:t>controlled by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solidFill>
                    <a:srgbClr val="CC0000"/>
                  </a:solidFill>
                </a:rPr>
                <a:t>app developer</a:t>
              </a:r>
            </a:p>
          </p:txBody>
        </p:sp>
        <p:sp>
          <p:nvSpPr>
            <p:cNvPr id="67" name="Freeform 50">
              <a:extLst>
                <a:ext uri="{FF2B5EF4-FFF2-40B4-BE49-F238E27FC236}">
                  <a16:creationId xmlns:a16="http://schemas.microsoft.com/office/drawing/2014/main" id="{14F20622-0D30-7B41-B14B-7240B1A6C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3532188"/>
              <a:ext cx="758825" cy="1997075"/>
            </a:xfrm>
            <a:custGeom>
              <a:avLst/>
              <a:gdLst>
                <a:gd name="T0" fmla="*/ 0 w 478"/>
                <a:gd name="T1" fmla="*/ 2147483647 h 1258"/>
                <a:gd name="T2" fmla="*/ 2147483647 w 478"/>
                <a:gd name="T3" fmla="*/ 0 h 1258"/>
                <a:gd name="T4" fmla="*/ 2147483647 w 478"/>
                <a:gd name="T5" fmla="*/ 2147483647 h 1258"/>
                <a:gd name="T6" fmla="*/ 2147483647 w 478"/>
                <a:gd name="T7" fmla="*/ 2147483647 h 1258"/>
                <a:gd name="T8" fmla="*/ 0 w 478"/>
                <a:gd name="T9" fmla="*/ 2147483647 h 12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8"/>
                <a:gd name="T16" fmla="*/ 0 h 1258"/>
                <a:gd name="T17" fmla="*/ 478 w 478"/>
                <a:gd name="T18" fmla="*/ 1258 h 12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8" h="1258">
                  <a:moveTo>
                    <a:pt x="0" y="1040"/>
                  </a:moveTo>
                  <a:lnTo>
                    <a:pt x="478" y="0"/>
                  </a:lnTo>
                  <a:lnTo>
                    <a:pt x="472" y="1258"/>
                  </a:lnTo>
                  <a:lnTo>
                    <a:pt x="41" y="1246"/>
                  </a:lnTo>
                  <a:lnTo>
                    <a:pt x="0" y="104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folHlink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23">
              <a:extLst>
                <a:ext uri="{FF2B5EF4-FFF2-40B4-BE49-F238E27FC236}">
                  <a16:creationId xmlns:a16="http://schemas.microsoft.com/office/drawing/2014/main" id="{BCAD6089-FEDD-1E4B-9A77-ECFEE6C33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7675" y="3487738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9" name="Rectangle 24">
              <a:extLst>
                <a:ext uri="{FF2B5EF4-FFF2-40B4-BE49-F238E27FC236}">
                  <a16:creationId xmlns:a16="http://schemas.microsoft.com/office/drawing/2014/main" id="{2C1245C0-5551-5A40-9CB4-418E87BDE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575" y="3541713"/>
              <a:ext cx="1273175" cy="1979612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" name="Line 25">
              <a:extLst>
                <a:ext uri="{FF2B5EF4-FFF2-40B4-BE49-F238E27FC236}">
                  <a16:creationId xmlns:a16="http://schemas.microsoft.com/office/drawing/2014/main" id="{7F3EB6FB-DF10-D447-AD66-268138425D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9100" y="4302125"/>
              <a:ext cx="1263650" cy="31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Text Box 26">
              <a:extLst>
                <a:ext uri="{FF2B5EF4-FFF2-40B4-BE49-F238E27FC236}">
                  <a16:creationId xmlns:a16="http://schemas.microsoft.com/office/drawing/2014/main" id="{907A126E-280B-7541-95BC-9C08C45979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238" y="4284663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>
                  <a:solidFill>
                    <a:srgbClr val="969696"/>
                  </a:solidFill>
                  <a:latin typeface="Tahoma" charset="0"/>
                </a:rPr>
                <a:t>transport</a:t>
              </a:r>
            </a:p>
          </p:txBody>
        </p:sp>
        <p:sp>
          <p:nvSpPr>
            <p:cNvPr id="72" name="Line 27">
              <a:extLst>
                <a:ext uri="{FF2B5EF4-FFF2-40B4-BE49-F238E27FC236}">
                  <a16:creationId xmlns:a16="http://schemas.microsoft.com/office/drawing/2014/main" id="{F1E8C46B-583C-E644-A02C-C1D601DF3F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7038" y="4622800"/>
              <a:ext cx="1263650" cy="31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Line 28">
              <a:extLst>
                <a:ext uri="{FF2B5EF4-FFF2-40B4-BE49-F238E27FC236}">
                  <a16:creationId xmlns:a16="http://schemas.microsoft.com/office/drawing/2014/main" id="{D43A2563-95D1-7F4A-8427-406BB62523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2750" y="4932363"/>
              <a:ext cx="1263650" cy="31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Line 29">
              <a:extLst>
                <a:ext uri="{FF2B5EF4-FFF2-40B4-BE49-F238E27FC236}">
                  <a16:creationId xmlns:a16="http://schemas.microsoft.com/office/drawing/2014/main" id="{D93188D7-3452-9645-92F5-B1D3A995C0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2750" y="5218113"/>
              <a:ext cx="1263650" cy="31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Text Box 26">
              <a:extLst>
                <a:ext uri="{FF2B5EF4-FFF2-40B4-BE49-F238E27FC236}">
                  <a16:creationId xmlns:a16="http://schemas.microsoft.com/office/drawing/2014/main" id="{136323CD-3ED3-A04A-9FAF-83CA089C8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63" y="3532188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 dirty="0">
                  <a:solidFill>
                    <a:srgbClr val="000000"/>
                  </a:solidFill>
                  <a:latin typeface="Tahoma" charset="0"/>
                </a:rPr>
                <a:t>application</a:t>
              </a:r>
            </a:p>
          </p:txBody>
        </p:sp>
        <p:sp>
          <p:nvSpPr>
            <p:cNvPr id="76" name="Text Box 26">
              <a:extLst>
                <a:ext uri="{FF2B5EF4-FFF2-40B4-BE49-F238E27FC236}">
                  <a16:creationId xmlns:a16="http://schemas.microsoft.com/office/drawing/2014/main" id="{382F3D1A-9E25-914B-922D-5356E1D37A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6713" y="5189538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>
                  <a:solidFill>
                    <a:srgbClr val="969696"/>
                  </a:solidFill>
                  <a:latin typeface="Tahoma" charset="0"/>
                </a:rPr>
                <a:t>physical</a:t>
              </a:r>
            </a:p>
          </p:txBody>
        </p:sp>
        <p:sp>
          <p:nvSpPr>
            <p:cNvPr id="77" name="Text Box 26">
              <a:extLst>
                <a:ext uri="{FF2B5EF4-FFF2-40B4-BE49-F238E27FC236}">
                  <a16:creationId xmlns:a16="http://schemas.microsoft.com/office/drawing/2014/main" id="{1A783F57-3B11-C749-9A3F-BCE9A1BA5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763" y="4903788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>
                  <a:solidFill>
                    <a:srgbClr val="969696"/>
                  </a:solidFill>
                  <a:latin typeface="Tahoma" charset="0"/>
                </a:rPr>
                <a:t>link</a:t>
              </a:r>
            </a:p>
          </p:txBody>
        </p:sp>
        <p:sp>
          <p:nvSpPr>
            <p:cNvPr id="78" name="Text Box 26">
              <a:extLst>
                <a:ext uri="{FF2B5EF4-FFF2-40B4-BE49-F238E27FC236}">
                  <a16:creationId xmlns:a16="http://schemas.microsoft.com/office/drawing/2014/main" id="{C77FDBE3-A325-0146-B7F2-9110A210AD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238" y="4608513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>
                  <a:solidFill>
                    <a:srgbClr val="969696"/>
                  </a:solidFill>
                  <a:latin typeface="Tahoma" charset="0"/>
                </a:rPr>
                <a:t>network</a:t>
              </a:r>
            </a:p>
          </p:txBody>
        </p:sp>
        <p:sp>
          <p:nvSpPr>
            <p:cNvPr id="79" name="Oval 62">
              <a:extLst>
                <a:ext uri="{FF2B5EF4-FFF2-40B4-BE49-F238E27FC236}">
                  <a16:creationId xmlns:a16="http://schemas.microsoft.com/office/drawing/2014/main" id="{07AA48B5-2620-784D-B8B4-D693F73DA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513" y="3806825"/>
              <a:ext cx="990600" cy="30480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solidFill>
                    <a:srgbClr val="000000"/>
                  </a:solidFill>
                </a:rPr>
                <a:t>process</a:t>
              </a:r>
            </a:p>
          </p:txBody>
        </p:sp>
        <p:grpSp>
          <p:nvGrpSpPr>
            <p:cNvPr id="80" name="Group 63">
              <a:extLst>
                <a:ext uri="{FF2B5EF4-FFF2-40B4-BE49-F238E27FC236}">
                  <a16:creationId xmlns:a16="http://schemas.microsoft.com/office/drawing/2014/main" id="{F4625568-42FC-8E42-B57F-403C3F9DF6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2163" y="4167188"/>
              <a:ext cx="546100" cy="225425"/>
              <a:chOff x="1287" y="2524"/>
              <a:chExt cx="260" cy="100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E6B45F1B-9715-5A42-B631-4AD9DC1AA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7" y="2524"/>
                <a:ext cx="260" cy="1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4CBC3E1B-76A3-D443-B47B-A31F8F8EF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2537"/>
                <a:ext cx="156" cy="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858825FD-4AB4-7B4A-95FC-34A70B0E0A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" y="2582"/>
                <a:ext cx="27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69AA5C77-8425-BF46-B6A6-57C43FA36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" y="2583"/>
                <a:ext cx="26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81" name="Rectangle 23">
              <a:extLst>
                <a:ext uri="{FF2B5EF4-FFF2-40B4-BE49-F238E27FC236}">
                  <a16:creationId xmlns:a16="http://schemas.microsoft.com/office/drawing/2014/main" id="{63F2DDD4-006C-E042-8E9C-BBDE62D99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0038" y="3459163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82" name="Rectangle 24">
              <a:extLst>
                <a:ext uri="{FF2B5EF4-FFF2-40B4-BE49-F238E27FC236}">
                  <a16:creationId xmlns:a16="http://schemas.microsoft.com/office/drawing/2014/main" id="{7F40ABEC-D82C-8040-8B53-4113FF9AD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38" y="3513138"/>
              <a:ext cx="1273175" cy="1979612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83" name="Line 25">
              <a:extLst>
                <a:ext uri="{FF2B5EF4-FFF2-40B4-BE49-F238E27FC236}">
                  <a16:creationId xmlns:a16="http://schemas.microsoft.com/office/drawing/2014/main" id="{79321767-6A06-8B49-B19C-A6EF448AF7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1463" y="4273550"/>
              <a:ext cx="1263650" cy="31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Text Box 26">
              <a:extLst>
                <a:ext uri="{FF2B5EF4-FFF2-40B4-BE49-F238E27FC236}">
                  <a16:creationId xmlns:a16="http://schemas.microsoft.com/office/drawing/2014/main" id="{B177CA4A-E458-9840-A7D3-BFCE9A31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8600" y="4256088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 dirty="0">
                  <a:solidFill>
                    <a:srgbClr val="969696"/>
                  </a:solidFill>
                  <a:latin typeface="Tahoma" charset="0"/>
                </a:rPr>
                <a:t>transport</a:t>
              </a:r>
            </a:p>
          </p:txBody>
        </p:sp>
        <p:sp>
          <p:nvSpPr>
            <p:cNvPr id="85" name="Line 27">
              <a:extLst>
                <a:ext uri="{FF2B5EF4-FFF2-40B4-BE49-F238E27FC236}">
                  <a16:creationId xmlns:a16="http://schemas.microsoft.com/office/drawing/2014/main" id="{D469C360-74A9-AD42-9E57-6CC597DB4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9400" y="4594225"/>
              <a:ext cx="1263650" cy="31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Line 28">
              <a:extLst>
                <a:ext uri="{FF2B5EF4-FFF2-40B4-BE49-F238E27FC236}">
                  <a16:creationId xmlns:a16="http://schemas.microsoft.com/office/drawing/2014/main" id="{F4ECACEF-2E23-3A45-BC42-3DEA78F19A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45113" y="4903788"/>
              <a:ext cx="1263650" cy="31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29">
              <a:extLst>
                <a:ext uri="{FF2B5EF4-FFF2-40B4-BE49-F238E27FC236}">
                  <a16:creationId xmlns:a16="http://schemas.microsoft.com/office/drawing/2014/main" id="{F37578E5-1D0C-694E-9813-FAF5891676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45113" y="5189538"/>
              <a:ext cx="1263650" cy="31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Text Box 26">
              <a:extLst>
                <a:ext uri="{FF2B5EF4-FFF2-40B4-BE49-F238E27FC236}">
                  <a16:creationId xmlns:a16="http://schemas.microsoft.com/office/drawing/2014/main" id="{A4D1DE7E-11BF-9B4D-BA2E-51EFBE219A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3525" y="3503613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>
                  <a:solidFill>
                    <a:srgbClr val="000000"/>
                  </a:solidFill>
                  <a:latin typeface="Tahoma" charset="0"/>
                </a:rPr>
                <a:t>application</a:t>
              </a:r>
            </a:p>
          </p:txBody>
        </p:sp>
        <p:sp>
          <p:nvSpPr>
            <p:cNvPr id="89" name="Text Box 26">
              <a:extLst>
                <a:ext uri="{FF2B5EF4-FFF2-40B4-BE49-F238E27FC236}">
                  <a16:creationId xmlns:a16="http://schemas.microsoft.com/office/drawing/2014/main" id="{4CFCCECE-E845-3443-BE5D-700F1E30C2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9075" y="5160963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>
                  <a:solidFill>
                    <a:srgbClr val="969696"/>
                  </a:solidFill>
                  <a:latin typeface="Tahoma" charset="0"/>
                </a:rPr>
                <a:t>physical</a:t>
              </a:r>
            </a:p>
          </p:txBody>
        </p:sp>
        <p:sp>
          <p:nvSpPr>
            <p:cNvPr id="90" name="Text Box 26">
              <a:extLst>
                <a:ext uri="{FF2B5EF4-FFF2-40B4-BE49-F238E27FC236}">
                  <a16:creationId xmlns:a16="http://schemas.microsoft.com/office/drawing/2014/main" id="{F3C2561E-2182-2F40-9278-754FF2244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8125" y="4875213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>
                  <a:solidFill>
                    <a:srgbClr val="969696"/>
                  </a:solidFill>
                  <a:latin typeface="Tahoma" charset="0"/>
                </a:rPr>
                <a:t>link</a:t>
              </a:r>
            </a:p>
          </p:txBody>
        </p:sp>
        <p:sp>
          <p:nvSpPr>
            <p:cNvPr id="91" name="Text Box 26">
              <a:extLst>
                <a:ext uri="{FF2B5EF4-FFF2-40B4-BE49-F238E27FC236}">
                  <a16:creationId xmlns:a16="http://schemas.microsoft.com/office/drawing/2014/main" id="{7A824D85-9297-194F-80DD-C21061A1E3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8600" y="4579938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>
                  <a:solidFill>
                    <a:srgbClr val="969696"/>
                  </a:solidFill>
                  <a:latin typeface="Tahoma" charset="0"/>
                </a:rPr>
                <a:t>network</a:t>
              </a:r>
            </a:p>
          </p:txBody>
        </p:sp>
        <p:sp>
          <p:nvSpPr>
            <p:cNvPr id="92" name="Oval 80">
              <a:extLst>
                <a:ext uri="{FF2B5EF4-FFF2-40B4-BE49-F238E27FC236}">
                  <a16:creationId xmlns:a16="http://schemas.microsoft.com/office/drawing/2014/main" id="{496BD73F-56F8-F74E-A881-0E6850B44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6875" y="3778250"/>
              <a:ext cx="990600" cy="30480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solidFill>
                    <a:srgbClr val="000000"/>
                  </a:solidFill>
                </a:rPr>
                <a:t>process</a:t>
              </a:r>
            </a:p>
          </p:txBody>
        </p:sp>
        <p:grpSp>
          <p:nvGrpSpPr>
            <p:cNvPr id="93" name="Group 81">
              <a:extLst>
                <a:ext uri="{FF2B5EF4-FFF2-40B4-BE49-F238E27FC236}">
                  <a16:creationId xmlns:a16="http://schemas.microsoft.com/office/drawing/2014/main" id="{B14D8FDE-76CD-FA42-8EC4-8839F344ED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24525" y="4138613"/>
              <a:ext cx="546100" cy="225425"/>
              <a:chOff x="1287" y="2524"/>
              <a:chExt cx="260" cy="100"/>
            </a:xfrm>
          </p:grpSpPr>
          <p:sp>
            <p:nvSpPr>
              <p:cNvPr id="106" name="Rectangle 82">
                <a:extLst>
                  <a:ext uri="{FF2B5EF4-FFF2-40B4-BE49-F238E27FC236}">
                    <a16:creationId xmlns:a16="http://schemas.microsoft.com/office/drawing/2014/main" id="{7634DC6C-3244-F047-8269-246A4A08B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7" y="2524"/>
                <a:ext cx="260" cy="1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Rectangle 83">
                <a:extLst>
                  <a:ext uri="{FF2B5EF4-FFF2-40B4-BE49-F238E27FC236}">
                    <a16:creationId xmlns:a16="http://schemas.microsoft.com/office/drawing/2014/main" id="{90C697E6-B875-7C45-89B8-92249918E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2537"/>
                <a:ext cx="156" cy="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Rectangle 84">
                <a:extLst>
                  <a:ext uri="{FF2B5EF4-FFF2-40B4-BE49-F238E27FC236}">
                    <a16:creationId xmlns:a16="http://schemas.microsoft.com/office/drawing/2014/main" id="{BA34ECCB-AA3C-2947-BDFE-4F064FF5E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" y="2582"/>
                <a:ext cx="27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Rectangle 85">
                <a:extLst>
                  <a:ext uri="{FF2B5EF4-FFF2-40B4-BE49-F238E27FC236}">
                    <a16:creationId xmlns:a16="http://schemas.microsoft.com/office/drawing/2014/main" id="{95C92976-6228-DB4E-9CED-C6CA2C38F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" y="2583"/>
                <a:ext cx="26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4" name="Line 87">
              <a:extLst>
                <a:ext uri="{FF2B5EF4-FFF2-40B4-BE49-F238E27FC236}">
                  <a16:creationId xmlns:a16="http://schemas.microsoft.com/office/drawing/2014/main" id="{74C35EC3-72B7-9F4E-8FF9-039AC7ADC6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34150" y="3910013"/>
              <a:ext cx="60960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Line 88">
              <a:extLst>
                <a:ext uri="{FF2B5EF4-FFF2-40B4-BE49-F238E27FC236}">
                  <a16:creationId xmlns:a16="http://schemas.microsoft.com/office/drawing/2014/main" id="{1E3D355C-5848-9F48-8770-9A7C108CC6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59575" y="4335463"/>
              <a:ext cx="0" cy="102235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89">
              <a:extLst>
                <a:ext uri="{FF2B5EF4-FFF2-40B4-BE49-F238E27FC236}">
                  <a16:creationId xmlns:a16="http://schemas.microsoft.com/office/drawing/2014/main" id="{D024442B-41B1-B646-B0DE-02A41BFB3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83388" y="4835525"/>
              <a:ext cx="60960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Text Box 56">
              <a:extLst>
                <a:ext uri="{FF2B5EF4-FFF2-40B4-BE49-F238E27FC236}">
                  <a16:creationId xmlns:a16="http://schemas.microsoft.com/office/drawing/2014/main" id="{3807546E-3989-7140-8578-D15B103ED6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7288" y="3590925"/>
              <a:ext cx="9175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i="1">
                  <a:solidFill>
                    <a:srgbClr val="CC0000"/>
                  </a:solidFill>
                </a:rPr>
                <a:t>socket</a:t>
              </a:r>
            </a:p>
          </p:txBody>
        </p:sp>
        <p:sp>
          <p:nvSpPr>
            <p:cNvPr id="98" name="Line 91">
              <a:extLst>
                <a:ext uri="{FF2B5EF4-FFF2-40B4-BE49-F238E27FC236}">
                  <a16:creationId xmlns:a16="http://schemas.microsoft.com/office/drawing/2014/main" id="{E4DB5101-EAD6-9546-BE57-26ED1DE262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0338" y="3790950"/>
              <a:ext cx="968375" cy="434975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92">
              <a:extLst>
                <a:ext uri="{FF2B5EF4-FFF2-40B4-BE49-F238E27FC236}">
                  <a16:creationId xmlns:a16="http://schemas.microsoft.com/office/drawing/2014/main" id="{AC618093-437C-8742-A0D8-A7C5E7836C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35500" y="3779838"/>
              <a:ext cx="968375" cy="434975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0" name="Group 93">
              <a:extLst>
                <a:ext uri="{FF2B5EF4-FFF2-40B4-BE49-F238E27FC236}">
                  <a16:creationId xmlns:a16="http://schemas.microsoft.com/office/drawing/2014/main" id="{D0B8AF1C-4BC2-B146-BEE7-58773BBCA7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775" y="4808538"/>
              <a:ext cx="1035050" cy="904875"/>
              <a:chOff x="-44" y="1473"/>
              <a:chExt cx="981" cy="1105"/>
            </a:xfrm>
          </p:grpSpPr>
          <p:pic>
            <p:nvPicPr>
              <p:cNvPr id="104" name="Picture 94" descr="desktop_computer_stylized_medium">
                <a:extLst>
                  <a:ext uri="{FF2B5EF4-FFF2-40B4-BE49-F238E27FC236}">
                    <a16:creationId xmlns:a16="http://schemas.microsoft.com/office/drawing/2014/main" id="{C6D2CFE9-9DAB-5148-AD38-B4F7E5E89C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5" name="Freeform 95">
                <a:extLst>
                  <a:ext uri="{FF2B5EF4-FFF2-40B4-BE49-F238E27FC236}">
                    <a16:creationId xmlns:a16="http://schemas.microsoft.com/office/drawing/2014/main" id="{642BC651-A175-7A41-B3E2-ADE77429DEB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4176 w 356"/>
                  <a:gd name="T3" fmla="*/ 248 h 368"/>
                  <a:gd name="T4" fmla="*/ 4954 w 356"/>
                  <a:gd name="T5" fmla="*/ 5173 h 368"/>
                  <a:gd name="T6" fmla="*/ 1092 w 356"/>
                  <a:gd name="T7" fmla="*/ 646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1" name="Group 96">
              <a:extLst>
                <a:ext uri="{FF2B5EF4-FFF2-40B4-BE49-F238E27FC236}">
                  <a16:creationId xmlns:a16="http://schemas.microsoft.com/office/drawing/2014/main" id="{30482A6B-F5CA-744D-A694-98FEB9F0C82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075488" y="5091113"/>
              <a:ext cx="1035050" cy="904875"/>
              <a:chOff x="-44" y="1473"/>
              <a:chExt cx="981" cy="1105"/>
            </a:xfrm>
          </p:grpSpPr>
          <p:pic>
            <p:nvPicPr>
              <p:cNvPr id="102" name="Picture 97" descr="desktop_computer_stylized_medium">
                <a:extLst>
                  <a:ext uri="{FF2B5EF4-FFF2-40B4-BE49-F238E27FC236}">
                    <a16:creationId xmlns:a16="http://schemas.microsoft.com/office/drawing/2014/main" id="{98FE727C-CA74-6348-9B10-CE840A9A65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98">
                <a:extLst>
                  <a:ext uri="{FF2B5EF4-FFF2-40B4-BE49-F238E27FC236}">
                    <a16:creationId xmlns:a16="http://schemas.microsoft.com/office/drawing/2014/main" id="{42CB2565-79F9-BD4C-8BA5-F8B9439F4AE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4176 w 356"/>
                  <a:gd name="T3" fmla="*/ 248 h 368"/>
                  <a:gd name="T4" fmla="*/ 4954 w 356"/>
                  <a:gd name="T5" fmla="*/ 5173 h 368"/>
                  <a:gd name="T6" fmla="*/ 1092 w 356"/>
                  <a:gd name="T7" fmla="*/ 646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8775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98D44-824B-FE49-863D-1C4399ED6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sockets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346B7-22CF-2B4A-A20F-5FC518D1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11</a:t>
            </a:fld>
            <a:endParaRPr lang="en-AU" altLang="x-none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3403AD8-604A-1549-854D-7E6A4A673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59" y="1085923"/>
            <a:ext cx="4495873" cy="348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2400" b="1" kern="0" dirty="0">
                <a:latin typeface="Calibri"/>
                <a:ea typeface="+mn-ea"/>
                <a:cs typeface="Calibri"/>
              </a:rPr>
              <a:t>Transport Control Protocol </a:t>
            </a:r>
            <a:r>
              <a:rPr lang="en-US" sz="2400" kern="0" dirty="0">
                <a:latin typeface="Calibri"/>
                <a:ea typeface="+mn-ea"/>
                <a:cs typeface="Calibri"/>
              </a:rPr>
              <a:t>(TCP) socket</a:t>
            </a:r>
          </a:p>
          <a:p>
            <a:pPr marL="640080" lvl="1" eaLnBrk="1" fontAlgn="auto" hangingPunct="1">
              <a:spcAft>
                <a:spcPts val="0"/>
              </a:spcAft>
              <a:defRPr/>
            </a:pPr>
            <a:r>
              <a:rPr lang="en-US" sz="1400" kern="0" dirty="0">
                <a:latin typeface="Calibri"/>
                <a:ea typeface="+mn-ea"/>
                <a:cs typeface="Calibri"/>
              </a:rPr>
              <a:t>Type: </a:t>
            </a:r>
            <a:r>
              <a:rPr lang="en-US" sz="1400" b="1" kern="0" dirty="0">
                <a:solidFill>
                  <a:srgbClr val="0000FF"/>
                </a:solidFill>
                <a:latin typeface="Calibri"/>
                <a:ea typeface="+mn-ea"/>
                <a:cs typeface="Calibri"/>
              </a:rPr>
              <a:t>SOCK_STREAM</a:t>
            </a:r>
          </a:p>
          <a:p>
            <a:pPr marL="640080" lvl="1" eaLnBrk="1" fontAlgn="auto" hangingPunct="1">
              <a:spcAft>
                <a:spcPts val="0"/>
              </a:spcAft>
              <a:defRPr/>
            </a:pPr>
            <a:r>
              <a:rPr lang="en-US" sz="1400" kern="0" dirty="0">
                <a:latin typeface="Calibri"/>
                <a:cs typeface="Calibri"/>
              </a:rPr>
              <a:t>R</a:t>
            </a:r>
            <a:r>
              <a:rPr lang="en-US" sz="1400" kern="0" dirty="0">
                <a:latin typeface="Calibri"/>
                <a:ea typeface="+mn-ea"/>
                <a:cs typeface="Calibri"/>
              </a:rPr>
              <a:t>eliable delivery</a:t>
            </a:r>
          </a:p>
          <a:p>
            <a:pPr marL="640080" lvl="1" eaLnBrk="1" fontAlgn="auto" hangingPunct="1">
              <a:spcAft>
                <a:spcPts val="0"/>
              </a:spcAft>
              <a:defRPr/>
            </a:pPr>
            <a:r>
              <a:rPr lang="en-US" sz="1400" kern="0" dirty="0">
                <a:latin typeface="Calibri"/>
                <a:cs typeface="Calibri"/>
              </a:rPr>
              <a:t>I</a:t>
            </a:r>
            <a:r>
              <a:rPr lang="en-US" sz="1400" kern="0" dirty="0">
                <a:latin typeface="Calibri"/>
                <a:ea typeface="+mn-ea"/>
                <a:cs typeface="Calibri"/>
              </a:rPr>
              <a:t>n-order guaranteed</a:t>
            </a:r>
          </a:p>
          <a:p>
            <a:pPr marL="640080" lvl="1" eaLnBrk="1" fontAlgn="auto" hangingPunct="1">
              <a:spcAft>
                <a:spcPts val="0"/>
              </a:spcAft>
              <a:defRPr/>
            </a:pPr>
            <a:r>
              <a:rPr lang="en-US" sz="1400" kern="0" dirty="0">
                <a:latin typeface="Calibri"/>
                <a:cs typeface="Calibri"/>
              </a:rPr>
              <a:t>C</a:t>
            </a:r>
            <a:r>
              <a:rPr lang="en-US" sz="1400" kern="0" dirty="0">
                <a:latin typeface="Calibri"/>
                <a:ea typeface="+mn-ea"/>
                <a:cs typeface="Calibri"/>
              </a:rPr>
              <a:t>onnection-oriented</a:t>
            </a:r>
          </a:p>
          <a:p>
            <a:pPr marL="640080" lvl="1" eaLnBrk="1" fontAlgn="auto" hangingPunct="1">
              <a:spcAft>
                <a:spcPts val="0"/>
              </a:spcAft>
              <a:defRPr/>
            </a:pPr>
            <a:r>
              <a:rPr lang="en-US" sz="1400" kern="0" dirty="0">
                <a:latin typeface="Calibri"/>
                <a:ea typeface="+mn-ea"/>
                <a:cs typeface="Calibri"/>
              </a:rPr>
              <a:t>Bidirectional</a:t>
            </a:r>
          </a:p>
          <a:p>
            <a:pPr marL="182880" lvl="1" indent="0" eaLnBrk="1" fontAlgn="auto" hangingPunct="1">
              <a:spcAft>
                <a:spcPts val="0"/>
              </a:spcAft>
              <a:buFontTx/>
              <a:buNone/>
              <a:defRPr/>
            </a:pPr>
            <a:endParaRPr lang="en-US" sz="2000" kern="0" dirty="0">
              <a:latin typeface="Calibri"/>
              <a:ea typeface="+mn-ea"/>
              <a:cs typeface="Calibri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CA546F7-FDB4-D74A-AEFC-11CF60F3FB02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0" y="1085923"/>
            <a:ext cx="4343400" cy="350282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b="1" kern="0" dirty="0">
                <a:latin typeface="Calibri"/>
                <a:cs typeface="Calibri"/>
              </a:rPr>
              <a:t>User Datagram Protocol </a:t>
            </a:r>
            <a:r>
              <a:rPr lang="en-US" sz="2400" kern="0" dirty="0">
                <a:cs typeface="Calibri"/>
              </a:rPr>
              <a:t>(UDP) </a:t>
            </a:r>
            <a:r>
              <a:rPr lang="en-US" sz="2400" kern="0" dirty="0">
                <a:latin typeface="Calibri"/>
                <a:cs typeface="Calibri"/>
              </a:rPr>
              <a:t>socket</a:t>
            </a:r>
          </a:p>
          <a:p>
            <a:pPr lvl="1" eaLnBrk="1" hangingPunct="1"/>
            <a:r>
              <a:rPr lang="en-US" sz="1400" kern="0" dirty="0">
                <a:latin typeface="Calibri"/>
                <a:cs typeface="Calibri"/>
              </a:rPr>
              <a:t>Type: </a:t>
            </a:r>
            <a:r>
              <a:rPr lang="en-US" sz="1400" b="1" kern="0" dirty="0">
                <a:solidFill>
                  <a:srgbClr val="0000FF"/>
                </a:solidFill>
                <a:latin typeface="Calibri"/>
                <a:cs typeface="Calibri"/>
              </a:rPr>
              <a:t>SOCK_DGRAM</a:t>
            </a:r>
          </a:p>
          <a:p>
            <a:pPr lvl="1" eaLnBrk="1" hangingPunct="1"/>
            <a:r>
              <a:rPr lang="en-US" sz="1400" kern="0" dirty="0">
                <a:latin typeface="Calibri"/>
                <a:cs typeface="Calibri"/>
              </a:rPr>
              <a:t>Unreliable delivery</a:t>
            </a:r>
          </a:p>
          <a:p>
            <a:pPr lvl="1" eaLnBrk="1" hangingPunct="1"/>
            <a:r>
              <a:rPr lang="en-US" sz="1400" kern="0" dirty="0">
                <a:latin typeface="Calibri"/>
                <a:cs typeface="Calibri"/>
              </a:rPr>
              <a:t>No order guarantees</a:t>
            </a:r>
          </a:p>
          <a:p>
            <a:pPr lvl="1" eaLnBrk="1" hangingPunct="1"/>
            <a:r>
              <a:rPr lang="en-US" sz="1400" kern="0" dirty="0">
                <a:latin typeface="Calibri"/>
                <a:cs typeface="Calibri"/>
              </a:rPr>
              <a:t>No notion of </a:t>
            </a:r>
            <a:r>
              <a:rPr lang="ja-JP" altLang="en-US" sz="1400" kern="0">
                <a:latin typeface="Calibri"/>
                <a:cs typeface="Calibri"/>
              </a:rPr>
              <a:t>“</a:t>
            </a:r>
            <a:r>
              <a:rPr lang="en-US" sz="1400" kern="0" dirty="0">
                <a:latin typeface="Calibri"/>
                <a:cs typeface="Calibri"/>
              </a:rPr>
              <a:t>connection</a:t>
            </a:r>
            <a:r>
              <a:rPr lang="ja-JP" altLang="en-US" sz="1400" kern="0">
                <a:latin typeface="Calibri"/>
                <a:cs typeface="Calibri"/>
              </a:rPr>
              <a:t>”</a:t>
            </a:r>
            <a:r>
              <a:rPr lang="en-US" sz="1400" kern="0" dirty="0">
                <a:latin typeface="Calibri"/>
                <a:cs typeface="Calibri"/>
              </a:rPr>
              <a:t> – app indicates destination for each packet</a:t>
            </a:r>
          </a:p>
          <a:p>
            <a:pPr lvl="1" eaLnBrk="1" hangingPunct="1"/>
            <a:r>
              <a:rPr lang="en-US" sz="1400" kern="0" dirty="0">
                <a:latin typeface="Calibri"/>
                <a:cs typeface="Calibri"/>
              </a:rPr>
              <a:t>Can send or receive</a:t>
            </a:r>
          </a:p>
        </p:txBody>
      </p:sp>
      <p:pic>
        <p:nvPicPr>
          <p:cNvPr id="9" name="Picture 8" descr="Screen Shot 2015-03-09 at 1.04.03 AM.png">
            <a:extLst>
              <a:ext uri="{FF2B5EF4-FFF2-40B4-BE49-F238E27FC236}">
                <a16:creationId xmlns:a16="http://schemas.microsoft.com/office/drawing/2014/main" id="{2F593129-C4ED-3843-9329-0B4BCB434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4249"/>
            <a:ext cx="3917887" cy="395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Screen Shot 2015-03-09 at 1.04.10 AM.png">
            <a:extLst>
              <a:ext uri="{FF2B5EF4-FFF2-40B4-BE49-F238E27FC236}">
                <a16:creationId xmlns:a16="http://schemas.microsoft.com/office/drawing/2014/main" id="{40AFA70F-DA1C-1942-9648-434C1E49D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057" y="3714249"/>
            <a:ext cx="3938187" cy="3755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9678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1C73-CC1B-EA46-A085-B3ADBB22B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Socket Creation in 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E6A26-7C17-6341-B963-8B01299B5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AU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-AU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dirty="0">
                <a:solidFill>
                  <a:srgbClr val="0F68A0"/>
                </a:solidFill>
                <a:latin typeface="Menlo" panose="020B0609030804020204" pitchFamily="49" charset="0"/>
              </a:rPr>
              <a:t>s</a:t>
            </a:r>
            <a:r>
              <a:rPr lang="en-AU" dirty="0">
                <a:solidFill>
                  <a:srgbClr val="000000"/>
                </a:solidFill>
                <a:latin typeface="Menlo" panose="020B0609030804020204" pitchFamily="49" charset="0"/>
              </a:rPr>
              <a:t> = socket(domain, type, protocol);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b="1" i="1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AU" dirty="0">
                <a:solidFill>
                  <a:srgbClr val="0F68A0"/>
                </a:solidFill>
                <a:latin typeface="Menlo" panose="020B0609030804020204" pitchFamily="49" charset="0"/>
              </a:rPr>
              <a:t>s </a:t>
            </a:r>
            <a:r>
              <a:rPr lang="en-US" dirty="0">
                <a:latin typeface="Calibri"/>
                <a:cs typeface="Calibri"/>
              </a:rPr>
              <a:t>: socket descriptor, an integer (like a file-handle)</a:t>
            </a:r>
          </a:p>
          <a:p>
            <a:pPr lvl="1" eaLnBrk="1" hangingPunct="1">
              <a:lnSpc>
                <a:spcPct val="90000"/>
              </a:lnSpc>
            </a:pPr>
            <a:r>
              <a:rPr lang="en-AU" dirty="0">
                <a:solidFill>
                  <a:srgbClr val="000000"/>
                </a:solidFill>
                <a:latin typeface="Menlo" panose="020B0609030804020204" pitchFamily="49" charset="0"/>
              </a:rPr>
              <a:t>domain </a:t>
            </a:r>
            <a:r>
              <a:rPr lang="en-US" dirty="0">
                <a:latin typeface="Calibri"/>
                <a:cs typeface="Calibri"/>
              </a:rPr>
              <a:t>: integer, communication domain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e.g., 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PF_INET</a:t>
            </a:r>
            <a:r>
              <a:rPr lang="en-US" dirty="0">
                <a:latin typeface="Calibri"/>
                <a:cs typeface="Calibri"/>
              </a:rPr>
              <a:t> (IPv4 protocol) – typically used</a:t>
            </a:r>
          </a:p>
          <a:p>
            <a:pPr lvl="1" eaLnBrk="1" hangingPunct="1">
              <a:lnSpc>
                <a:spcPct val="90000"/>
              </a:lnSpc>
            </a:pPr>
            <a:r>
              <a:rPr lang="en-AU" dirty="0">
                <a:solidFill>
                  <a:srgbClr val="000000"/>
                </a:solidFill>
                <a:latin typeface="Menlo" panose="020B0609030804020204" pitchFamily="49" charset="0"/>
              </a:rPr>
              <a:t>type </a:t>
            </a:r>
            <a:r>
              <a:rPr lang="en-US" dirty="0">
                <a:latin typeface="Calibri"/>
                <a:cs typeface="Calibri"/>
              </a:rPr>
              <a:t>: communication type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SOCK_STREAM</a:t>
            </a:r>
            <a:r>
              <a:rPr lang="en-US" dirty="0">
                <a:latin typeface="Calibri"/>
                <a:cs typeface="Calibri"/>
              </a:rPr>
              <a:t>: reliable, 2-way, connection-based service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SOCK_DGRAM</a:t>
            </a:r>
            <a:r>
              <a:rPr lang="en-US" dirty="0">
                <a:latin typeface="Calibri"/>
                <a:cs typeface="Calibri"/>
              </a:rPr>
              <a:t>: unreliable, connectionless,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other values: need root permission, rarely used, or obsolete</a:t>
            </a:r>
          </a:p>
          <a:p>
            <a:pPr lvl="1" eaLnBrk="1" hangingPunct="1">
              <a:lnSpc>
                <a:spcPct val="90000"/>
              </a:lnSpc>
            </a:pPr>
            <a:r>
              <a:rPr lang="en-AU" dirty="0">
                <a:solidFill>
                  <a:srgbClr val="000000"/>
                </a:solidFill>
                <a:latin typeface="Menlo" panose="020B0609030804020204" pitchFamily="49" charset="0"/>
              </a:rPr>
              <a:t>protocol </a:t>
            </a:r>
            <a:r>
              <a:rPr lang="en-US" dirty="0">
                <a:latin typeface="Calibri"/>
                <a:cs typeface="Calibri"/>
              </a:rPr>
              <a:t>: specifies protocol (see file /</a:t>
            </a:r>
            <a:r>
              <a:rPr lang="en-US" dirty="0" err="1">
                <a:latin typeface="Calibri"/>
                <a:cs typeface="Calibri"/>
              </a:rPr>
              <a:t>etc</a:t>
            </a:r>
            <a:r>
              <a:rPr lang="en-US" dirty="0">
                <a:latin typeface="Calibri"/>
                <a:cs typeface="Calibri"/>
              </a:rPr>
              <a:t>/protocols for a list of options) - usually set to 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21D77-9D9F-4545-8023-1976DEF1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12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864247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709E5-0ECE-C748-9C15-1A5CA2A9D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bind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ECC96-B808-FF4D-A160-B6785FAB5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The </a:t>
            </a:r>
            <a:r>
              <a:rPr lang="en-US" u="sng" dirty="0">
                <a:latin typeface="Calibri"/>
                <a:cs typeface="Calibri"/>
              </a:rPr>
              <a:t>bind function </a:t>
            </a:r>
            <a:r>
              <a:rPr lang="en-US" dirty="0">
                <a:latin typeface="Calibri"/>
                <a:cs typeface="Calibri"/>
              </a:rPr>
              <a:t>associates and (can exclusively) </a:t>
            </a:r>
            <a:r>
              <a:rPr lang="en-US" u="sng" dirty="0">
                <a:latin typeface="Calibri"/>
                <a:cs typeface="Calibri"/>
              </a:rPr>
              <a:t>reserves</a:t>
            </a:r>
            <a:r>
              <a:rPr lang="en-US" dirty="0">
                <a:latin typeface="Calibri"/>
                <a:cs typeface="Calibri"/>
              </a:rPr>
              <a:t> a </a:t>
            </a:r>
            <a:r>
              <a:rPr lang="en-US" u="sng" dirty="0">
                <a:latin typeface="Calibri"/>
                <a:cs typeface="Calibri"/>
              </a:rPr>
              <a:t>port</a:t>
            </a:r>
            <a:r>
              <a:rPr lang="en-US" dirty="0">
                <a:latin typeface="Calibri"/>
                <a:cs typeface="Calibri"/>
              </a:rPr>
              <a:t> for use by the socket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marL="0" indent="0" eaLnBrk="1" hangingPunct="1">
              <a:buNone/>
            </a:pPr>
            <a:r>
              <a:rPr lang="en-AU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-AU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dirty="0">
                <a:solidFill>
                  <a:srgbClr val="0F68A0"/>
                </a:solidFill>
                <a:latin typeface="Menlo" panose="020B0609030804020204" pitchFamily="49" charset="0"/>
              </a:rPr>
              <a:t>status</a:t>
            </a:r>
            <a:r>
              <a:rPr lang="en-AU" dirty="0">
                <a:solidFill>
                  <a:srgbClr val="000000"/>
                </a:solidFill>
                <a:latin typeface="Menlo" panose="020B0609030804020204" pitchFamily="49" charset="0"/>
              </a:rPr>
              <a:t> = bind(</a:t>
            </a:r>
            <a:r>
              <a:rPr lang="en-AU" dirty="0" err="1">
                <a:solidFill>
                  <a:srgbClr val="000000"/>
                </a:solidFill>
                <a:latin typeface="Menlo" panose="020B0609030804020204" pitchFamily="49" charset="0"/>
              </a:rPr>
              <a:t>sockid</a:t>
            </a:r>
            <a:r>
              <a:rPr lang="en-AU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-AU" dirty="0" err="1">
                <a:solidFill>
                  <a:srgbClr val="000000"/>
                </a:solidFill>
                <a:latin typeface="Menlo" panose="020B0609030804020204" pitchFamily="49" charset="0"/>
              </a:rPr>
              <a:t>addrport</a:t>
            </a:r>
            <a:r>
              <a:rPr lang="en-AU" dirty="0">
                <a:solidFill>
                  <a:srgbClr val="000000"/>
                </a:solidFill>
                <a:latin typeface="Menlo" panose="020B0609030804020204" pitchFamily="49" charset="0"/>
              </a:rPr>
              <a:t>, size);</a:t>
            </a:r>
            <a:endParaRPr lang="en-US" dirty="0">
              <a:latin typeface="Calibri"/>
              <a:cs typeface="Calibri"/>
            </a:endParaRPr>
          </a:p>
          <a:p>
            <a:pPr lvl="1" eaLnBrk="1" hangingPunct="1"/>
            <a:r>
              <a:rPr lang="en-AU" dirty="0">
                <a:solidFill>
                  <a:srgbClr val="0F68A0"/>
                </a:solidFill>
                <a:latin typeface="Menlo" panose="020B0609030804020204" pitchFamily="49" charset="0"/>
              </a:rPr>
              <a:t>status </a:t>
            </a:r>
            <a:r>
              <a:rPr lang="en-US" dirty="0">
                <a:latin typeface="Calibri"/>
                <a:cs typeface="Calibri"/>
              </a:rPr>
              <a:t>: error status, = -1 if bind failed</a:t>
            </a:r>
          </a:p>
          <a:p>
            <a:pPr lvl="1" eaLnBrk="1" hangingPunct="1"/>
            <a:r>
              <a:rPr lang="en-AU" dirty="0" err="1">
                <a:solidFill>
                  <a:srgbClr val="000000"/>
                </a:solidFill>
                <a:latin typeface="Menlo" panose="020B0609030804020204" pitchFamily="49" charset="0"/>
              </a:rPr>
              <a:t>sockid</a:t>
            </a:r>
            <a:r>
              <a:rPr lang="en-AU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Calibri"/>
                <a:cs typeface="Calibri"/>
              </a:rPr>
              <a:t>: integer, socket descriptor</a:t>
            </a:r>
          </a:p>
          <a:p>
            <a:pPr lvl="1" eaLnBrk="1" hangingPunct="1"/>
            <a:r>
              <a:rPr lang="en-AU" dirty="0" err="1">
                <a:solidFill>
                  <a:srgbClr val="000000"/>
                </a:solidFill>
                <a:latin typeface="Menlo" panose="020B0609030804020204" pitchFamily="49" charset="0"/>
              </a:rPr>
              <a:t>addrport</a:t>
            </a:r>
            <a:r>
              <a:rPr lang="en-AU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Calibri"/>
                <a:cs typeface="Calibri"/>
              </a:rPr>
              <a:t>: </a:t>
            </a:r>
            <a:r>
              <a:rPr lang="en-US" b="1" dirty="0">
                <a:latin typeface="Calibri"/>
                <a:cs typeface="Calibri"/>
              </a:rPr>
              <a:t>struct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sockaddr</a:t>
            </a:r>
            <a:r>
              <a:rPr lang="en-US" dirty="0">
                <a:latin typeface="Calibri"/>
                <a:cs typeface="Calibri"/>
              </a:rPr>
              <a:t>, the (IP) address and port of the machine (address usually set to INADDR_ANY – chooses a local address)</a:t>
            </a:r>
          </a:p>
          <a:p>
            <a:pPr lvl="1" eaLnBrk="1" hangingPunct="1"/>
            <a:r>
              <a:rPr lang="en-AU" dirty="0">
                <a:solidFill>
                  <a:srgbClr val="000000"/>
                </a:solidFill>
                <a:latin typeface="Menlo" panose="020B0609030804020204" pitchFamily="49" charset="0"/>
              </a:rPr>
              <a:t>size </a:t>
            </a:r>
            <a:r>
              <a:rPr lang="en-US" dirty="0">
                <a:latin typeface="Calibri"/>
                <a:cs typeface="Calibri"/>
              </a:rPr>
              <a:t>: the size (in bytes) of the </a:t>
            </a:r>
            <a:r>
              <a:rPr lang="en-US" dirty="0" err="1">
                <a:latin typeface="Calibri"/>
                <a:cs typeface="Calibri"/>
              </a:rPr>
              <a:t>addrport</a:t>
            </a:r>
            <a:r>
              <a:rPr lang="en-US" dirty="0">
                <a:latin typeface="Calibri"/>
                <a:cs typeface="Calibri"/>
              </a:rPr>
              <a:t> 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D7ECF-9B46-0140-A5EA-C378C3A3B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13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20112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D5F6-9F41-5E4D-970B-48578835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Connection Setup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FCA9D-60C6-104C-B15C-70787FD87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 connection occurs between two ends</a:t>
            </a:r>
          </a:p>
          <a:p>
            <a:pPr lvl="1" eaLnBrk="1" hangingPunct="1"/>
            <a:r>
              <a:rPr lang="en-US" sz="1400" dirty="0">
                <a:solidFill>
                  <a:srgbClr val="CD921B"/>
                </a:solidFill>
              </a:rPr>
              <a:t>Server</a:t>
            </a:r>
            <a:r>
              <a:rPr lang="en-US" sz="1400" dirty="0"/>
              <a:t>: waits for an active participant to request connection</a:t>
            </a:r>
          </a:p>
          <a:p>
            <a:pPr lvl="1" eaLnBrk="1" hangingPunct="1"/>
            <a:r>
              <a:rPr lang="en-US" sz="1400" dirty="0">
                <a:solidFill>
                  <a:schemeClr val="accent2"/>
                </a:solidFill>
              </a:rPr>
              <a:t>Client</a:t>
            </a:r>
            <a:r>
              <a:rPr lang="en-US" sz="1400" dirty="0"/>
              <a:t>: initiates connection request to passive side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Once connection is established, </a:t>
            </a:r>
            <a:r>
              <a:rPr lang="en-US" u="sng" dirty="0"/>
              <a:t>server and client ends are </a:t>
            </a:r>
            <a:r>
              <a:rPr lang="ja-JP" altLang="en-US" u="sng"/>
              <a:t>“</a:t>
            </a:r>
            <a:r>
              <a:rPr lang="en-US" u="sng" dirty="0"/>
              <a:t>similar</a:t>
            </a:r>
            <a:r>
              <a:rPr lang="ja-JP" altLang="en-US" u="sng"/>
              <a:t>”</a:t>
            </a:r>
            <a:endParaRPr lang="en-US" u="sng" dirty="0"/>
          </a:p>
          <a:p>
            <a:pPr lvl="1" eaLnBrk="1" hangingPunct="1"/>
            <a:r>
              <a:rPr lang="en-US" sz="1400" dirty="0"/>
              <a:t>both can send &amp; receive data</a:t>
            </a:r>
          </a:p>
          <a:p>
            <a:pPr lvl="1" eaLnBrk="1" hangingPunct="1"/>
            <a:r>
              <a:rPr lang="en-US" sz="1400" dirty="0"/>
              <a:t>either can terminate the connection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96A0D-6CE4-EA4B-8FE7-F1C19E7A6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14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613969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672A-3184-354C-B46E-5D40F2D8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socket APIs for connection-oriented protocol (TCP)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FB259-8226-F24A-BD08-C8387861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15</a:t>
            </a:fld>
            <a:endParaRPr lang="en-AU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F6CDF-C2BB-3246-A727-01A96A381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112" y="988972"/>
            <a:ext cx="2967516" cy="37115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AAA87C-51F7-614D-B843-ACBBC7414723}"/>
              </a:ext>
            </a:extLst>
          </p:cNvPr>
          <p:cNvSpPr/>
          <p:nvPr/>
        </p:nvSpPr>
        <p:spPr>
          <a:xfrm>
            <a:off x="6103121" y="2740259"/>
            <a:ext cx="32590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2. The stream client socket.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E7BC9F-0D3D-F74C-AAD1-CDAC2FA87299}"/>
              </a:ext>
            </a:extLst>
          </p:cNvPr>
          <p:cNvSpPr txBox="1"/>
          <p:nvPr/>
        </p:nvSpPr>
        <p:spPr>
          <a:xfrm>
            <a:off x="513760" y="1845707"/>
            <a:ext cx="2779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 The stream listener socket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8EF5C9-EF47-E640-9227-FD1AA020535D}"/>
              </a:ext>
            </a:extLst>
          </p:cNvPr>
          <p:cNvSpPr/>
          <p:nvPr/>
        </p:nvSpPr>
        <p:spPr>
          <a:xfrm>
            <a:off x="513141" y="2166065"/>
            <a:ext cx="2306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3. The "accept" socket.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99D383-8A23-3A4C-8CA5-BFC26CD7D842}"/>
              </a:ext>
            </a:extLst>
          </p:cNvPr>
          <p:cNvSpPr txBox="1"/>
          <p:nvPr/>
        </p:nvSpPr>
        <p:spPr>
          <a:xfrm>
            <a:off x="6040478" y="3386138"/>
            <a:ext cx="87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2"/>
                </a:solidFill>
              </a:rPr>
              <a:t>recv</a:t>
            </a:r>
            <a:r>
              <a:rPr lang="en-US" sz="1400" dirty="0">
                <a:solidFill>
                  <a:schemeClr val="accent2"/>
                </a:solidFill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4EBC2-1FF8-F649-995F-0F4F6009D899}"/>
              </a:ext>
            </a:extLst>
          </p:cNvPr>
          <p:cNvSpPr txBox="1"/>
          <p:nvPr/>
        </p:nvSpPr>
        <p:spPr>
          <a:xfrm>
            <a:off x="2543246" y="3386139"/>
            <a:ext cx="87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send()</a:t>
            </a:r>
          </a:p>
        </p:txBody>
      </p:sp>
    </p:spTree>
    <p:extLst>
      <p:ext uri="{BB962C8B-B14F-4D97-AF65-F5344CB8AC3E}">
        <p14:creationId xmlns:p14="http://schemas.microsoft.com/office/powerpoint/2010/main" val="2234399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Structures in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289" y="1080888"/>
            <a:ext cx="8772290" cy="2068328"/>
          </a:xfrm>
        </p:spPr>
        <p:txBody>
          <a:bodyPr>
            <a:normAutofit/>
          </a:bodyPr>
          <a:lstStyle/>
          <a:p>
            <a:r>
              <a:rPr lang="en-US" dirty="0"/>
              <a:t>The link between a member and a variable is established using </a:t>
            </a:r>
            <a:r>
              <a:rPr lang="en-US" b="1" dirty="0"/>
              <a:t>the member operator </a:t>
            </a:r>
            <a:r>
              <a:rPr lang="en-US" dirty="0"/>
              <a:t>‘.’ (also know as ‘dot operator’).</a:t>
            </a:r>
          </a:p>
          <a:p>
            <a:pPr marL="0" indent="0">
              <a:buNone/>
            </a:pPr>
            <a:r>
              <a:rPr lang="en-US" sz="1500" dirty="0"/>
              <a:t>	</a:t>
            </a:r>
            <a:r>
              <a:rPr lang="en-US" sz="1600" dirty="0"/>
              <a:t>book1.price</a:t>
            </a:r>
          </a:p>
          <a:p>
            <a:r>
              <a:rPr lang="en-US" dirty="0"/>
              <a:t>Assigning examples</a:t>
            </a:r>
          </a:p>
        </p:txBody>
      </p:sp>
      <p:pic>
        <p:nvPicPr>
          <p:cNvPr id="7" name="Picture 6" descr="Screen Shot 2014-10-21 at 2.39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10" y="2571750"/>
            <a:ext cx="2706224" cy="778339"/>
          </a:xfrm>
          <a:prstGeom prst="rect">
            <a:avLst/>
          </a:prstGeom>
        </p:spPr>
      </p:pic>
      <p:pic>
        <p:nvPicPr>
          <p:cNvPr id="1026" name="Picture 2" descr="C:\Users\gihyeon\Desktop\Lecture 15\Lecture 15 picture\14.1.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99199"/>
            <a:ext cx="4087164" cy="260998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667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Structures in C: Memory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CDA4-B2C2-C244-9F85-471ABA281F4B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64698" y="2655312"/>
            <a:ext cx="1382345" cy="3145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/>
              <a:t>array of 20 characters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2364698" y="2969830"/>
            <a:ext cx="995054" cy="3145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array of 15 characters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2364698" y="3284349"/>
            <a:ext cx="596810" cy="3145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/>
              <a:t>integer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364698" y="3598867"/>
            <a:ext cx="596810" cy="3145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/>
              <a:t>float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33377" y="2674072"/>
            <a:ext cx="577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title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33377" y="3012626"/>
            <a:ext cx="770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author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33377" y="3297038"/>
            <a:ext cx="673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3377" y="3636387"/>
            <a:ext cx="673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price</a:t>
            </a:r>
          </a:p>
        </p:txBody>
      </p:sp>
      <p:sp>
        <p:nvSpPr>
          <p:cNvPr id="13" name="Left Brace 12"/>
          <p:cNvSpPr/>
          <p:nvPr/>
        </p:nvSpPr>
        <p:spPr>
          <a:xfrm>
            <a:off x="1660614" y="2674072"/>
            <a:ext cx="72763" cy="1239314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74167" y="3054135"/>
            <a:ext cx="124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29996" y="3108330"/>
            <a:ext cx="1382345" cy="3145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/>
              <a:t>array of 20 characters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12341" y="3108330"/>
            <a:ext cx="995054" cy="3145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array of 15 characters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16250" y="3108330"/>
            <a:ext cx="621051" cy="3145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/>
              <a:t>integer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37301" y="3108330"/>
            <a:ext cx="621051" cy="3145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/>
              <a:t>float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507395" y="3108947"/>
            <a:ext cx="108855" cy="314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4038575" y="2710742"/>
            <a:ext cx="372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Memory representation</a:t>
            </a:r>
          </a:p>
        </p:txBody>
      </p:sp>
      <p:sp>
        <p:nvSpPr>
          <p:cNvPr id="21" name="Left Brace 20"/>
          <p:cNvSpPr/>
          <p:nvPr/>
        </p:nvSpPr>
        <p:spPr>
          <a:xfrm rot="16200000">
            <a:off x="5887713" y="1665749"/>
            <a:ext cx="212922" cy="3728356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196629" y="3685571"/>
            <a:ext cx="362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660066"/>
                </a:solidFill>
              </a:rPr>
              <a:t>sizeof</a:t>
            </a:r>
            <a:r>
              <a:rPr lang="en-US" dirty="0"/>
              <a:t>(</a:t>
            </a:r>
            <a:r>
              <a:rPr lang="en-US" dirty="0" err="1"/>
              <a:t>book_bank</a:t>
            </a:r>
            <a:r>
              <a:rPr lang="en-US" dirty="0"/>
              <a:t>) is 44 bytes </a:t>
            </a:r>
          </a:p>
        </p:txBody>
      </p:sp>
      <p:pic>
        <p:nvPicPr>
          <p:cNvPr id="23" name="Picture 22" descr="Screen Shot 2012-10-22 at 12.21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04" y="1198989"/>
            <a:ext cx="2068438" cy="10607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915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Structures in C: Three ways to access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288" y="1122231"/>
            <a:ext cx="8403635" cy="3264226"/>
          </a:xfrm>
        </p:spPr>
        <p:txBody>
          <a:bodyPr/>
          <a:lstStyle/>
          <a:p>
            <a:r>
              <a:rPr lang="en-US" sz="1800" dirty="0"/>
              <a:t>We have used the dot operator to access the number of structures variables. There are two other ways: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identifier </a:t>
            </a:r>
            <a:r>
              <a:rPr lang="en-US" sz="1800" b="1" dirty="0" err="1"/>
              <a:t>ptr</a:t>
            </a:r>
            <a:r>
              <a:rPr lang="en-US" sz="1800" dirty="0"/>
              <a:t> is a </a:t>
            </a:r>
            <a:r>
              <a:rPr lang="en-US" sz="1800" b="1" dirty="0"/>
              <a:t>pointer</a:t>
            </a:r>
            <a:r>
              <a:rPr lang="en-US" sz="1800" dirty="0"/>
              <a:t> that has been assigned the address of the structure variable </a:t>
            </a:r>
            <a:r>
              <a:rPr lang="en-US" sz="1800" i="1" dirty="0"/>
              <a:t>v</a:t>
            </a:r>
            <a:r>
              <a:rPr lang="en-US" sz="1800" dirty="0"/>
              <a:t>.  </a:t>
            </a:r>
          </a:p>
          <a:p>
            <a:r>
              <a:rPr lang="en-US" sz="1800" dirty="0"/>
              <a:t>Now, the members can be accessed in three ways:</a:t>
            </a:r>
          </a:p>
          <a:p>
            <a:pPr lvl="1">
              <a:buFont typeface="Arial"/>
              <a:buChar char="•"/>
            </a:pPr>
            <a:r>
              <a:rPr lang="en-US" sz="1400" dirty="0"/>
              <a:t>using </a:t>
            </a:r>
            <a:r>
              <a:rPr lang="en-US" sz="1400" b="1" dirty="0"/>
              <a:t>dot notation</a:t>
            </a:r>
            <a:r>
              <a:rPr lang="en-US" sz="1400" dirty="0"/>
              <a:t>		:  </a:t>
            </a:r>
            <a:r>
              <a:rPr lang="en-US" sz="1400" i="1" dirty="0" err="1"/>
              <a:t>v</a:t>
            </a:r>
            <a:r>
              <a:rPr lang="en-US" sz="1400" dirty="0" err="1"/>
              <a:t>.xx</a:t>
            </a:r>
            <a:endParaRPr lang="en-US" sz="1400" dirty="0"/>
          </a:p>
          <a:p>
            <a:pPr lvl="1">
              <a:buFont typeface="Arial"/>
              <a:buChar char="•"/>
            </a:pPr>
            <a:r>
              <a:rPr lang="en-US" sz="1400" dirty="0"/>
              <a:t>using </a:t>
            </a:r>
            <a:r>
              <a:rPr lang="en-US" sz="1400" b="1" dirty="0"/>
              <a:t>indirection notation</a:t>
            </a:r>
            <a:r>
              <a:rPr lang="en-US" sz="1400" dirty="0"/>
              <a:t>	: (*</a:t>
            </a:r>
            <a:r>
              <a:rPr lang="en-US" sz="1400" dirty="0" err="1"/>
              <a:t>ptr</a:t>
            </a:r>
            <a:r>
              <a:rPr lang="en-US" sz="1400" dirty="0"/>
              <a:t>).x</a:t>
            </a:r>
          </a:p>
          <a:p>
            <a:pPr lvl="1">
              <a:buFont typeface="Arial"/>
              <a:buChar char="•"/>
            </a:pPr>
            <a:r>
              <a:rPr lang="en-US" sz="1400" dirty="0"/>
              <a:t>using </a:t>
            </a:r>
            <a:r>
              <a:rPr lang="en-US" sz="1400" b="1" dirty="0"/>
              <a:t>selection notation</a:t>
            </a:r>
            <a:r>
              <a:rPr lang="en-US" sz="1400" dirty="0"/>
              <a:t>	: </a:t>
            </a:r>
            <a:r>
              <a:rPr lang="en-US" sz="1400" dirty="0" err="1"/>
              <a:t>ptr</a:t>
            </a:r>
            <a:r>
              <a:rPr lang="en-US" sz="1400" dirty="0" err="1">
                <a:sym typeface="Wingdings"/>
              </a:rPr>
              <a:t>x</a:t>
            </a:r>
            <a:endParaRPr lang="en-US" sz="1400" dirty="0"/>
          </a:p>
        </p:txBody>
      </p:sp>
      <p:pic>
        <p:nvPicPr>
          <p:cNvPr id="4" name="Picture 3" descr="Screen Shot 2012-10-22 at 3.35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521" y="1924190"/>
            <a:ext cx="3249823" cy="49125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15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9FDAF-03E7-AA4C-BC9F-C4ABC2F80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88" y="573088"/>
            <a:ext cx="1597805" cy="452824"/>
          </a:xfrm>
        </p:spPr>
        <p:txBody>
          <a:bodyPr/>
          <a:lstStyle/>
          <a:p>
            <a:r>
              <a:rPr lang="en-US" dirty="0"/>
              <a:t>Client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51496-A693-2241-A0BC-3E936D20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19</a:t>
            </a:fld>
            <a:endParaRPr lang="en-AU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CEF7FF-2BA7-7246-9CDC-B88F84832699}"/>
              </a:ext>
            </a:extLst>
          </p:cNvPr>
          <p:cNvSpPr/>
          <p:nvPr/>
        </p:nvSpPr>
        <p:spPr>
          <a:xfrm>
            <a:off x="1946635" y="63371"/>
            <a:ext cx="7131377" cy="501675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AU" sz="10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AU" sz="10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-AU" sz="10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AU" sz="10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&lt;sys/</a:t>
            </a:r>
            <a:r>
              <a:rPr lang="en-AU" sz="1000" dirty="0" err="1">
                <a:solidFill>
                  <a:srgbClr val="C41A16"/>
                </a:solidFill>
                <a:latin typeface="Menlo" panose="020B0609030804020204" pitchFamily="49" charset="0"/>
              </a:rPr>
              <a:t>socket.h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AU" sz="10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AU" sz="1000" dirty="0" err="1">
                <a:solidFill>
                  <a:srgbClr val="C41A16"/>
                </a:solidFill>
                <a:latin typeface="Menlo" panose="020B0609030804020204" pitchFamily="49" charset="0"/>
              </a:rPr>
              <a:t>arpa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/</a:t>
            </a:r>
            <a:r>
              <a:rPr lang="en-AU" sz="1000" dirty="0" err="1">
                <a:solidFill>
                  <a:srgbClr val="C41A16"/>
                </a:solidFill>
                <a:latin typeface="Menlo" panose="020B0609030804020204" pitchFamily="49" charset="0"/>
              </a:rPr>
              <a:t>inet.h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AU" sz="10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AU" sz="1000" dirty="0" err="1">
                <a:solidFill>
                  <a:srgbClr val="C41A16"/>
                </a:solidFill>
                <a:latin typeface="Menlo" panose="020B0609030804020204" pitchFamily="49" charset="0"/>
              </a:rPr>
              <a:t>unistd.h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AU" sz="10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AU" sz="1000" dirty="0" err="1">
                <a:solidFill>
                  <a:srgbClr val="C41A16"/>
                </a:solidFill>
                <a:latin typeface="Menlo" panose="020B0609030804020204" pitchFamily="49" charset="0"/>
              </a:rPr>
              <a:t>string.h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AU" sz="1000" dirty="0">
                <a:solidFill>
                  <a:srgbClr val="643820"/>
                </a:solidFill>
                <a:latin typeface="Menlo" panose="020B0609030804020204" pitchFamily="49" charset="0"/>
              </a:rPr>
              <a:t>#define PORT </a:t>
            </a:r>
            <a:r>
              <a:rPr lang="en-AU" sz="1000" dirty="0">
                <a:solidFill>
                  <a:srgbClr val="1C00CF"/>
                </a:solidFill>
                <a:latin typeface="Menlo" panose="020B0609030804020204" pitchFamily="49" charset="0"/>
              </a:rPr>
              <a:t>8080</a:t>
            </a:r>
            <a:endParaRPr lang="en-AU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sz="10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char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const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AU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[]){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sock = </a:t>
            </a:r>
            <a:r>
              <a:rPr lang="en-AU" sz="10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AU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valread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struct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sz="1000" dirty="0" err="1">
                <a:solidFill>
                  <a:srgbClr val="3900A0"/>
                </a:solidFill>
                <a:latin typeface="Menlo" panose="020B0609030804020204" pitchFamily="49" charset="0"/>
              </a:rPr>
              <a:t>sockaddr_in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serv_addr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   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char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 *hello = "Hello from client";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char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buffer[</a:t>
            </a:r>
            <a:r>
              <a:rPr lang="en-AU" sz="1000" dirty="0">
                <a:solidFill>
                  <a:srgbClr val="1C00CF"/>
                </a:solidFill>
                <a:latin typeface="Menlo" panose="020B0609030804020204" pitchFamily="49" charset="0"/>
              </a:rPr>
              <a:t>1024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] = {</a:t>
            </a:r>
            <a:r>
              <a:rPr lang="en-AU" sz="10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((sock = </a:t>
            </a:r>
            <a:r>
              <a:rPr lang="en-AU" sz="1000" dirty="0">
                <a:solidFill>
                  <a:srgbClr val="6C36A9"/>
                </a:solidFill>
                <a:latin typeface="Menlo" panose="020B0609030804020204" pitchFamily="49" charset="0"/>
              </a:rPr>
              <a:t>socket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AU" sz="1000" dirty="0">
                <a:solidFill>
                  <a:srgbClr val="643820"/>
                </a:solidFill>
                <a:latin typeface="Menlo" panose="020B0609030804020204" pitchFamily="49" charset="0"/>
              </a:rPr>
              <a:t>AF_INET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AU" sz="1000" dirty="0">
                <a:solidFill>
                  <a:srgbClr val="643820"/>
                </a:solidFill>
                <a:latin typeface="Menlo" panose="020B0609030804020204" pitchFamily="49" charset="0"/>
              </a:rPr>
              <a:t>SOCK_STREAM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AU" sz="10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)) &lt; </a:t>
            </a:r>
            <a:r>
              <a:rPr lang="en-AU" sz="10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        </a:t>
            </a:r>
            <a:r>
              <a:rPr lang="en-AU" sz="1000" dirty="0" err="1">
                <a:solidFill>
                  <a:srgbClr val="6C36A9"/>
                </a:solidFill>
                <a:latin typeface="Menlo" panose="020B0609030804020204" pitchFamily="49" charset="0"/>
              </a:rPr>
              <a:t>printf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("\n Socket creation error \n");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return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-</a:t>
            </a:r>
            <a:r>
              <a:rPr lang="en-AU" sz="10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serv_addr.</a:t>
            </a:r>
            <a:r>
              <a:rPr lang="en-AU" sz="1000" dirty="0" err="1">
                <a:solidFill>
                  <a:srgbClr val="6C36A9"/>
                </a:solidFill>
                <a:latin typeface="Menlo" panose="020B0609030804020204" pitchFamily="49" charset="0"/>
              </a:rPr>
              <a:t>sin_family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AU" sz="1000" dirty="0">
                <a:solidFill>
                  <a:srgbClr val="643820"/>
                </a:solidFill>
                <a:latin typeface="Menlo" panose="020B0609030804020204" pitchFamily="49" charset="0"/>
              </a:rPr>
              <a:t>AF_INET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serv_addr.</a:t>
            </a:r>
            <a:r>
              <a:rPr lang="en-AU" sz="1000" dirty="0" err="1">
                <a:solidFill>
                  <a:srgbClr val="6C36A9"/>
                </a:solidFill>
                <a:latin typeface="Menlo" panose="020B0609030804020204" pitchFamily="49" charset="0"/>
              </a:rPr>
              <a:t>sin_port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AU" sz="1000" dirty="0" err="1">
                <a:solidFill>
                  <a:srgbClr val="643820"/>
                </a:solidFill>
                <a:latin typeface="Menlo" panose="020B0609030804020204" pitchFamily="49" charset="0"/>
              </a:rPr>
              <a:t>htons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AU" sz="1000" dirty="0">
                <a:solidFill>
                  <a:srgbClr val="643820"/>
                </a:solidFill>
                <a:latin typeface="Menlo" panose="020B0609030804020204" pitchFamily="49" charset="0"/>
              </a:rPr>
              <a:t>PORT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); </a:t>
            </a:r>
          </a:p>
          <a:p>
            <a:r>
              <a:rPr lang="en-AU" sz="1000" dirty="0">
                <a:solidFill>
                  <a:srgbClr val="5D6C79"/>
                </a:solidFill>
                <a:latin typeface="Menlo" panose="020B0609030804020204" pitchFamily="49" charset="0"/>
              </a:rPr>
              <a:t>    // Convert IPv4 and IPv6 addresses from text to binary form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AU" sz="1000" dirty="0" err="1">
                <a:solidFill>
                  <a:srgbClr val="6C36A9"/>
                </a:solidFill>
                <a:latin typeface="Menlo" panose="020B0609030804020204" pitchFamily="49" charset="0"/>
              </a:rPr>
              <a:t>inet_pton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AU" sz="1000" dirty="0">
                <a:solidFill>
                  <a:srgbClr val="643820"/>
                </a:solidFill>
                <a:latin typeface="Menlo" panose="020B0609030804020204" pitchFamily="49" charset="0"/>
              </a:rPr>
              <a:t>AF_INET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"127.0.0.1"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-AU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serv_addr.</a:t>
            </a:r>
            <a:r>
              <a:rPr lang="en-AU" sz="1000" dirty="0" err="1">
                <a:solidFill>
                  <a:srgbClr val="6C36A9"/>
                </a:solidFill>
                <a:latin typeface="Menlo" panose="020B0609030804020204" pitchFamily="49" charset="0"/>
              </a:rPr>
              <a:t>sin_addr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) &lt;= </a:t>
            </a:r>
            <a:r>
              <a:rPr lang="en-AU" sz="10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){ </a:t>
            </a:r>
            <a:r>
              <a:rPr lang="en-AU" sz="1000" dirty="0">
                <a:solidFill>
                  <a:srgbClr val="5D6C79"/>
                </a:solidFill>
                <a:latin typeface="Menlo" panose="020B0609030804020204" pitchFamily="49" charset="0"/>
              </a:rPr>
              <a:t>//3.21.167.186</a:t>
            </a:r>
            <a:endParaRPr lang="en-AU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        </a:t>
            </a:r>
            <a:r>
              <a:rPr lang="en-AU" sz="1000" dirty="0" err="1">
                <a:solidFill>
                  <a:srgbClr val="6C36A9"/>
                </a:solidFill>
                <a:latin typeface="Menlo" panose="020B0609030804020204" pitchFamily="49" charset="0"/>
              </a:rPr>
              <a:t>printf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("\</a:t>
            </a:r>
            <a:r>
              <a:rPr lang="en-AU" sz="1000" dirty="0" err="1">
                <a:solidFill>
                  <a:srgbClr val="C41A16"/>
                </a:solidFill>
                <a:latin typeface="Menlo" panose="020B0609030804020204" pitchFamily="49" charset="0"/>
              </a:rPr>
              <a:t>nInvalid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 address/ Address not supported \n");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return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-</a:t>
            </a:r>
            <a:r>
              <a:rPr lang="en-AU" sz="10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AU" sz="1000" dirty="0">
                <a:solidFill>
                  <a:srgbClr val="6C36A9"/>
                </a:solidFill>
                <a:latin typeface="Menlo" panose="020B0609030804020204" pitchFamily="49" charset="0"/>
              </a:rPr>
              <a:t>connect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(sock, (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struct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sz="1000" dirty="0" err="1">
                <a:solidFill>
                  <a:srgbClr val="3900A0"/>
                </a:solidFill>
                <a:latin typeface="Menlo" panose="020B0609030804020204" pitchFamily="49" charset="0"/>
              </a:rPr>
              <a:t>sockaddr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*)&amp;</a:t>
            </a:r>
            <a:r>
              <a:rPr lang="en-AU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serv_addr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AU" sz="1000" b="1" dirty="0" err="1">
                <a:solidFill>
                  <a:srgbClr val="9B2393"/>
                </a:solidFill>
                <a:latin typeface="Menlo" panose="020B0609030804020204" pitchFamily="49" charset="0"/>
              </a:rPr>
              <a:t>sizeof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AU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serv_addr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)) &lt; </a:t>
            </a:r>
            <a:r>
              <a:rPr lang="en-AU" sz="10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        </a:t>
            </a:r>
            <a:r>
              <a:rPr lang="en-AU" sz="1000" dirty="0" err="1">
                <a:solidFill>
                  <a:srgbClr val="6C36A9"/>
                </a:solidFill>
                <a:latin typeface="Menlo" panose="020B0609030804020204" pitchFamily="49" charset="0"/>
              </a:rPr>
              <a:t>printf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("\</a:t>
            </a:r>
            <a:r>
              <a:rPr lang="en-AU" sz="1000" dirty="0" err="1">
                <a:solidFill>
                  <a:srgbClr val="C41A16"/>
                </a:solidFill>
                <a:latin typeface="Menlo" panose="020B0609030804020204" pitchFamily="49" charset="0"/>
              </a:rPr>
              <a:t>nConnection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 Failed \n");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return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-</a:t>
            </a:r>
            <a:r>
              <a:rPr lang="en-AU" sz="10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000" dirty="0">
                <a:solidFill>
                  <a:srgbClr val="6C36A9"/>
                </a:solidFill>
                <a:latin typeface="Menlo" panose="020B0609030804020204" pitchFamily="49" charset="0"/>
              </a:rPr>
              <a:t>send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(sock , hello , </a:t>
            </a:r>
            <a:r>
              <a:rPr lang="en-AU" sz="1000" dirty="0" err="1">
                <a:solidFill>
                  <a:srgbClr val="6C36A9"/>
                </a:solidFill>
                <a:latin typeface="Menlo" panose="020B0609030804020204" pitchFamily="49" charset="0"/>
              </a:rPr>
              <a:t>strlen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(hello) , </a:t>
            </a:r>
            <a:r>
              <a:rPr lang="en-AU" sz="10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);</a:t>
            </a:r>
          </a:p>
          <a:p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    </a:t>
            </a:r>
            <a:r>
              <a:rPr lang="en-AU" sz="1000" dirty="0" err="1">
                <a:solidFill>
                  <a:srgbClr val="6C36A9"/>
                </a:solidFill>
                <a:latin typeface="Menlo" panose="020B0609030804020204" pitchFamily="49" charset="0"/>
              </a:rPr>
              <a:t>printf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("Hello message sent\n");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valread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AU" sz="1000" dirty="0">
                <a:solidFill>
                  <a:srgbClr val="6C36A9"/>
                </a:solidFill>
                <a:latin typeface="Menlo" panose="020B0609030804020204" pitchFamily="49" charset="0"/>
              </a:rPr>
              <a:t>read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( sock , buffer, </a:t>
            </a:r>
            <a:r>
              <a:rPr lang="en-AU" sz="1000" dirty="0">
                <a:solidFill>
                  <a:srgbClr val="1C00CF"/>
                </a:solidFill>
                <a:latin typeface="Menlo" panose="020B0609030804020204" pitchFamily="49" charset="0"/>
              </a:rPr>
              <a:t>1024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000" dirty="0" err="1">
                <a:solidFill>
                  <a:srgbClr val="6C36A9"/>
                </a:solidFill>
                <a:latin typeface="Menlo" panose="020B0609030804020204" pitchFamily="49" charset="0"/>
              </a:rPr>
              <a:t>printf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"%s\</a:t>
            </a:r>
            <a:r>
              <a:rPr lang="en-AU" sz="1000" dirty="0" err="1">
                <a:solidFill>
                  <a:srgbClr val="C41A16"/>
                </a:solidFill>
                <a:latin typeface="Menlo" panose="020B0609030804020204" pitchFamily="49" charset="0"/>
              </a:rPr>
              <a:t>n"</a:t>
            </a:r>
            <a:r>
              <a:rPr lang="en-AU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,buffer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);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return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sz="10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B1C3C-820B-2447-B56E-5E58A409444A}"/>
              </a:ext>
            </a:extLst>
          </p:cNvPr>
          <p:cNvSpPr/>
          <p:nvPr/>
        </p:nvSpPr>
        <p:spPr>
          <a:xfrm>
            <a:off x="2017336" y="1800520"/>
            <a:ext cx="6948242" cy="58446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C458ED-57DC-8E4E-887C-6C3C76C5581A}"/>
              </a:ext>
            </a:extLst>
          </p:cNvPr>
          <p:cNvSpPr/>
          <p:nvPr/>
        </p:nvSpPr>
        <p:spPr>
          <a:xfrm>
            <a:off x="2038202" y="2384981"/>
            <a:ext cx="6948242" cy="3299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625B7-C9E4-0B4E-AAB8-1EF820D8F073}"/>
              </a:ext>
            </a:extLst>
          </p:cNvPr>
          <p:cNvSpPr/>
          <p:nvPr/>
        </p:nvSpPr>
        <p:spPr>
          <a:xfrm>
            <a:off x="2017336" y="2690894"/>
            <a:ext cx="6948242" cy="7687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3FE131-72AB-F04F-950F-1D48BA951D98}"/>
              </a:ext>
            </a:extLst>
          </p:cNvPr>
          <p:cNvSpPr/>
          <p:nvPr/>
        </p:nvSpPr>
        <p:spPr>
          <a:xfrm>
            <a:off x="2038202" y="3459636"/>
            <a:ext cx="6948242" cy="5938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E4DB4-C104-5B4D-8800-A54E1F86B90B}"/>
              </a:ext>
            </a:extLst>
          </p:cNvPr>
          <p:cNvSpPr/>
          <p:nvPr/>
        </p:nvSpPr>
        <p:spPr>
          <a:xfrm>
            <a:off x="2038202" y="4053525"/>
            <a:ext cx="6948242" cy="80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1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286F-7D2F-4F43-A3D3-DB8951B9A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language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C987B-D678-4845-B3D9-92C0FAC4C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88" y="1159728"/>
            <a:ext cx="4314546" cy="343449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C programming language</a:t>
            </a:r>
            <a:r>
              <a:rPr lang="en-US" dirty="0"/>
              <a:t> was designed by </a:t>
            </a:r>
            <a:r>
              <a:rPr lang="en-US" i="1" dirty="0"/>
              <a:t>Dennis Ritchie </a:t>
            </a:r>
            <a:r>
              <a:rPr lang="en-US" dirty="0"/>
              <a:t>as a systems programming language for Unix.</a:t>
            </a:r>
          </a:p>
          <a:p>
            <a:r>
              <a:rPr lang="en-US" dirty="0"/>
              <a:t>The </a:t>
            </a:r>
            <a:r>
              <a:rPr lang="en-US" b="1" dirty="0"/>
              <a:t>GNU Project (GNU is not Unix)</a:t>
            </a:r>
            <a:r>
              <a:rPr lang="en-US" dirty="0"/>
              <a:t> is a free software, mass collaboration project, announced on 27 September 1983, by Richard Stallman at MIT.</a:t>
            </a:r>
          </a:p>
          <a:p>
            <a:r>
              <a:rPr lang="en-US" dirty="0"/>
              <a:t>An optimized C compiler (</a:t>
            </a:r>
            <a:r>
              <a:rPr lang="en-US" b="1" dirty="0"/>
              <a:t>GCC</a:t>
            </a:r>
            <a:r>
              <a:rPr lang="en-US" dirty="0"/>
              <a:t>) is part of this project.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5DE17-1C3A-0A43-BD54-59F44EFCB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2</a:t>
            </a:fld>
            <a:endParaRPr lang="en-AU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52ABCC-3F14-3F4B-ABD2-C8D0A42EA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833" y="988426"/>
            <a:ext cx="4529344" cy="362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04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5E229-F94F-5241-BF79-47AB3FAE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FEC77-F1C2-D740-AC19-29629B2FD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DDD5D-8814-3F45-BE6C-0CEE24C6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20</a:t>
            </a:fld>
            <a:endParaRPr lang="en-AU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BE3921-CA70-3F4D-A129-1DCB1A584F91}"/>
              </a:ext>
            </a:extLst>
          </p:cNvPr>
          <p:cNvSpPr/>
          <p:nvPr/>
        </p:nvSpPr>
        <p:spPr>
          <a:xfrm>
            <a:off x="3053423" y="309592"/>
            <a:ext cx="6090577" cy="452431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AU" sz="1200" dirty="0" err="1">
                <a:solidFill>
                  <a:srgbClr val="C41A16"/>
                </a:solidFill>
                <a:latin typeface="Menlo" panose="020B0609030804020204" pitchFamily="49" charset="0"/>
              </a:rPr>
              <a:t>unistd.h</a:t>
            </a:r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AU" sz="12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-AU" sz="12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&lt;sys/</a:t>
            </a:r>
            <a:r>
              <a:rPr lang="en-AU" sz="1200" dirty="0" err="1">
                <a:solidFill>
                  <a:srgbClr val="C41A16"/>
                </a:solidFill>
                <a:latin typeface="Menlo" panose="020B0609030804020204" pitchFamily="49" charset="0"/>
              </a:rPr>
              <a:t>socket.h</a:t>
            </a:r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AU" sz="1200" dirty="0" err="1">
                <a:solidFill>
                  <a:srgbClr val="C41A16"/>
                </a:solidFill>
                <a:latin typeface="Menlo" panose="020B0609030804020204" pitchFamily="49" charset="0"/>
              </a:rPr>
              <a:t>stdlib.h</a:t>
            </a:r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AU" sz="1200" dirty="0" err="1">
                <a:solidFill>
                  <a:srgbClr val="C41A16"/>
                </a:solidFill>
                <a:latin typeface="Menlo" panose="020B0609030804020204" pitchFamily="49" charset="0"/>
              </a:rPr>
              <a:t>netinet</a:t>
            </a:r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/</a:t>
            </a:r>
            <a:r>
              <a:rPr lang="en-AU" sz="1200" dirty="0" err="1">
                <a:solidFill>
                  <a:srgbClr val="C41A16"/>
                </a:solidFill>
                <a:latin typeface="Menlo" panose="020B0609030804020204" pitchFamily="49" charset="0"/>
              </a:rPr>
              <a:t>in.h</a:t>
            </a:r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AU" sz="1200" dirty="0" err="1">
                <a:solidFill>
                  <a:srgbClr val="C41A16"/>
                </a:solidFill>
                <a:latin typeface="Menlo" panose="020B0609030804020204" pitchFamily="49" charset="0"/>
              </a:rPr>
              <a:t>string.h</a:t>
            </a:r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</a:p>
          <a:p>
            <a:endParaRPr lang="en-AU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#define PORT </a:t>
            </a:r>
            <a:r>
              <a:rPr lang="en-AU" sz="1200" dirty="0">
                <a:solidFill>
                  <a:srgbClr val="1C00CF"/>
                </a:solidFill>
                <a:latin typeface="Menlo" panose="020B0609030804020204" pitchFamily="49" charset="0"/>
              </a:rPr>
              <a:t>8080</a:t>
            </a:r>
            <a:endParaRPr lang="en-AU" sz="12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AU" sz="12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sz="12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AU" sz="12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AU" sz="1200" b="1" dirty="0">
                <a:solidFill>
                  <a:srgbClr val="9B2393"/>
                </a:solidFill>
                <a:latin typeface="Menlo" panose="020B0609030804020204" pitchFamily="49" charset="0"/>
              </a:rPr>
              <a:t>char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sz="1200" b="1" dirty="0">
                <a:solidFill>
                  <a:srgbClr val="9B2393"/>
                </a:solidFill>
                <a:latin typeface="Menlo" panose="020B0609030804020204" pitchFamily="49" charset="0"/>
              </a:rPr>
              <a:t>const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AU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[])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2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server_fd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AU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new_socket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AU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valread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200" b="1" dirty="0">
                <a:solidFill>
                  <a:srgbClr val="9B2393"/>
                </a:solidFill>
                <a:latin typeface="Menlo" panose="020B0609030804020204" pitchFamily="49" charset="0"/>
              </a:rPr>
              <a:t>struct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sz="1200" dirty="0" err="1">
                <a:solidFill>
                  <a:srgbClr val="3900A0"/>
                </a:solidFill>
                <a:latin typeface="Menlo" panose="020B0609030804020204" pitchFamily="49" charset="0"/>
              </a:rPr>
              <a:t>sockaddr_in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address;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2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opt = </a:t>
            </a:r>
            <a:r>
              <a:rPr lang="en-AU" sz="12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2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addrlen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AU" sz="1200" b="1" dirty="0" err="1">
                <a:solidFill>
                  <a:srgbClr val="9B2393"/>
                </a:solidFill>
                <a:latin typeface="Menlo" panose="020B0609030804020204" pitchFamily="49" charset="0"/>
              </a:rPr>
              <a:t>sizeof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(address);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200" b="1" dirty="0">
                <a:solidFill>
                  <a:srgbClr val="9B2393"/>
                </a:solidFill>
                <a:latin typeface="Menlo" panose="020B0609030804020204" pitchFamily="49" charset="0"/>
              </a:rPr>
              <a:t>char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buffer[</a:t>
            </a:r>
            <a:r>
              <a:rPr lang="en-AU" sz="1200" dirty="0">
                <a:solidFill>
                  <a:srgbClr val="1C00CF"/>
                </a:solidFill>
                <a:latin typeface="Menlo" panose="020B0609030804020204" pitchFamily="49" charset="0"/>
              </a:rPr>
              <a:t>1024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] = {</a:t>
            </a:r>
            <a:r>
              <a:rPr lang="en-AU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</a:p>
          <a:p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    </a:t>
            </a:r>
            <a:r>
              <a:rPr lang="en-AU" sz="1200" b="1" dirty="0">
                <a:solidFill>
                  <a:srgbClr val="9B2393"/>
                </a:solidFill>
                <a:latin typeface="Menlo" panose="020B0609030804020204" pitchFamily="49" charset="0"/>
              </a:rPr>
              <a:t>char</a:t>
            </a:r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 *hello = "Hello from server";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</a:t>
            </a:r>
          </a:p>
          <a:p>
            <a:r>
              <a:rPr lang="en-AU" sz="1200" dirty="0">
                <a:solidFill>
                  <a:srgbClr val="5D6C79"/>
                </a:solidFill>
                <a:latin typeface="Menlo" panose="020B0609030804020204" pitchFamily="49" charset="0"/>
              </a:rPr>
              <a:t>    // Creating socket file descriptor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200" b="1" dirty="0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((</a:t>
            </a:r>
            <a:r>
              <a:rPr lang="en-AU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server_fd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AU" sz="1200" dirty="0">
                <a:solidFill>
                  <a:srgbClr val="6C36A9"/>
                </a:solidFill>
                <a:latin typeface="Menlo" panose="020B0609030804020204" pitchFamily="49" charset="0"/>
              </a:rPr>
              <a:t>socket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AF_INET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SOCK_STREAM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AU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)) == </a:t>
            </a:r>
            <a:r>
              <a:rPr lang="en-AU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        </a:t>
            </a:r>
            <a:r>
              <a:rPr lang="en-AU" sz="1200" dirty="0" err="1">
                <a:solidFill>
                  <a:srgbClr val="6C36A9"/>
                </a:solidFill>
                <a:latin typeface="Menlo" panose="020B0609030804020204" pitchFamily="49" charset="0"/>
              </a:rPr>
              <a:t>perror</a:t>
            </a:r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("socket failed");</a:t>
            </a:r>
          </a:p>
          <a:p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        </a:t>
            </a:r>
            <a:r>
              <a:rPr lang="en-AU" sz="1200" dirty="0">
                <a:solidFill>
                  <a:srgbClr val="6C36A9"/>
                </a:solidFill>
                <a:latin typeface="Menlo" panose="020B0609030804020204" pitchFamily="49" charset="0"/>
              </a:rPr>
              <a:t>exit</a:t>
            </a:r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(EXIT_FAILURE);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...      </a:t>
            </a:r>
          </a:p>
          <a:p>
            <a:r>
              <a:rPr lang="en-AU" sz="1200" dirty="0">
                <a:solidFill>
                  <a:srgbClr val="5D6C79"/>
                </a:solidFill>
                <a:latin typeface="Menlo" panose="020B0609030804020204" pitchFamily="49" charset="0"/>
              </a:rPr>
              <a:t>   </a:t>
            </a:r>
            <a:endParaRPr lang="en-AU" sz="12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1E63FE-7424-2A4F-9B35-107A6D60360D}"/>
              </a:ext>
            </a:extLst>
          </p:cNvPr>
          <p:cNvSpPr/>
          <p:nvPr/>
        </p:nvSpPr>
        <p:spPr>
          <a:xfrm>
            <a:off x="3053423" y="3399311"/>
            <a:ext cx="5912155" cy="13287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6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CB23C-6058-5A4D-BAFB-1BAB2B72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BE217-752A-C44B-B081-C93A5A539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5DC47-BC00-B74B-A194-596BFBB1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21</a:t>
            </a:fld>
            <a:endParaRPr lang="en-AU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173CC8-D0FA-584B-A486-277B329FA145}"/>
              </a:ext>
            </a:extLst>
          </p:cNvPr>
          <p:cNvSpPr/>
          <p:nvPr/>
        </p:nvSpPr>
        <p:spPr>
          <a:xfrm>
            <a:off x="1" y="0"/>
            <a:ext cx="9144000" cy="5262979"/>
          </a:xfrm>
          <a:prstGeom prst="rect">
            <a:avLst/>
          </a:prstGeom>
          <a:solidFill>
            <a:schemeClr val="tx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sz="1200" dirty="0">
                <a:solidFill>
                  <a:srgbClr val="5D6C79"/>
                </a:solidFill>
                <a:latin typeface="Menlo" panose="020B0609030804020204" pitchFamily="49" charset="0"/>
              </a:rPr>
              <a:t>    // Forcefully attaching socket to the port 8080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200" b="1" dirty="0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AU" sz="1200" dirty="0" err="1">
                <a:solidFill>
                  <a:srgbClr val="6C36A9"/>
                </a:solidFill>
                <a:latin typeface="Menlo" panose="020B0609030804020204" pitchFamily="49" charset="0"/>
              </a:rPr>
              <a:t>setsockopt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AU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server_fd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SOL_SOCKET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SO_REUSEADDR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, &amp;opt, </a:t>
            </a:r>
            <a:r>
              <a:rPr lang="en-AU" sz="1200" b="1" dirty="0" err="1">
                <a:solidFill>
                  <a:srgbClr val="9B2393"/>
                </a:solidFill>
                <a:latin typeface="Menlo" panose="020B0609030804020204" pitchFamily="49" charset="0"/>
              </a:rPr>
              <a:t>sizeof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(opt))){</a:t>
            </a:r>
          </a:p>
          <a:p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        </a:t>
            </a:r>
            <a:r>
              <a:rPr lang="en-AU" sz="1200" dirty="0" err="1">
                <a:solidFill>
                  <a:srgbClr val="6C36A9"/>
                </a:solidFill>
                <a:latin typeface="Menlo" panose="020B0609030804020204" pitchFamily="49" charset="0"/>
              </a:rPr>
              <a:t>perror</a:t>
            </a:r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("</a:t>
            </a:r>
            <a:r>
              <a:rPr lang="en-AU" sz="1200" dirty="0" err="1">
                <a:solidFill>
                  <a:srgbClr val="C41A16"/>
                </a:solidFill>
                <a:latin typeface="Menlo" panose="020B0609030804020204" pitchFamily="49" charset="0"/>
              </a:rPr>
              <a:t>setsockopt</a:t>
            </a:r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");</a:t>
            </a:r>
          </a:p>
          <a:p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        </a:t>
            </a:r>
            <a:r>
              <a:rPr lang="en-AU" sz="1200" dirty="0">
                <a:solidFill>
                  <a:srgbClr val="6C36A9"/>
                </a:solidFill>
                <a:latin typeface="Menlo" panose="020B0609030804020204" pitchFamily="49" charset="0"/>
              </a:rPr>
              <a:t>exit</a:t>
            </a:r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(EXIT_FAILURE);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address.</a:t>
            </a:r>
            <a:r>
              <a:rPr lang="en-AU" sz="1200" dirty="0" err="1">
                <a:solidFill>
                  <a:srgbClr val="6C36A9"/>
                </a:solidFill>
                <a:latin typeface="Menlo" panose="020B0609030804020204" pitchFamily="49" charset="0"/>
              </a:rPr>
              <a:t>sin_family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AF_INET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address.</a:t>
            </a:r>
            <a:r>
              <a:rPr lang="en-AU" sz="1200" dirty="0" err="1">
                <a:solidFill>
                  <a:srgbClr val="6C36A9"/>
                </a:solidFill>
                <a:latin typeface="Menlo" panose="020B0609030804020204" pitchFamily="49" charset="0"/>
              </a:rPr>
              <a:t>sin_addr</a:t>
            </a:r>
            <a:r>
              <a:rPr lang="en-AU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AU" sz="1200" dirty="0" err="1">
                <a:solidFill>
                  <a:srgbClr val="6C36A9"/>
                </a:solidFill>
                <a:latin typeface="Menlo" panose="020B0609030804020204" pitchFamily="49" charset="0"/>
              </a:rPr>
              <a:t>s_addr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INADDR_ANY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address.</a:t>
            </a:r>
            <a:r>
              <a:rPr lang="en-AU" sz="1200" dirty="0" err="1">
                <a:solidFill>
                  <a:srgbClr val="6C36A9"/>
                </a:solidFill>
                <a:latin typeface="Menlo" panose="020B0609030804020204" pitchFamily="49" charset="0"/>
              </a:rPr>
              <a:t>sin_port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AU" sz="1200" dirty="0" err="1">
                <a:solidFill>
                  <a:srgbClr val="643820"/>
                </a:solidFill>
                <a:latin typeface="Menlo" panose="020B0609030804020204" pitchFamily="49" charset="0"/>
              </a:rPr>
              <a:t>htons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( </a:t>
            </a:r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PORT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);  </a:t>
            </a:r>
          </a:p>
          <a:p>
            <a:r>
              <a:rPr lang="en-AU" sz="1200" dirty="0">
                <a:solidFill>
                  <a:srgbClr val="5D6C79"/>
                </a:solidFill>
                <a:latin typeface="Menlo" panose="020B0609030804020204" pitchFamily="49" charset="0"/>
              </a:rPr>
              <a:t>    // Forcefully attaching socket to the port 8080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200" b="1" dirty="0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AU" sz="1200" dirty="0">
                <a:solidFill>
                  <a:srgbClr val="6C36A9"/>
                </a:solidFill>
                <a:latin typeface="Menlo" panose="020B0609030804020204" pitchFamily="49" charset="0"/>
              </a:rPr>
              <a:t>bind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AU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server_fd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, (</a:t>
            </a:r>
            <a:r>
              <a:rPr lang="en-AU" sz="1200" b="1" dirty="0">
                <a:solidFill>
                  <a:srgbClr val="9B2393"/>
                </a:solidFill>
                <a:latin typeface="Menlo" panose="020B0609030804020204" pitchFamily="49" charset="0"/>
              </a:rPr>
              <a:t>struct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sz="1200" dirty="0" err="1">
                <a:solidFill>
                  <a:srgbClr val="3900A0"/>
                </a:solidFill>
                <a:latin typeface="Menlo" panose="020B0609030804020204" pitchFamily="49" charset="0"/>
              </a:rPr>
              <a:t>sockaddr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*)&amp;address, </a:t>
            </a:r>
            <a:r>
              <a:rPr lang="en-AU" sz="1200" b="1" dirty="0" err="1">
                <a:solidFill>
                  <a:srgbClr val="9B2393"/>
                </a:solidFill>
                <a:latin typeface="Menlo" panose="020B0609030804020204" pitchFamily="49" charset="0"/>
              </a:rPr>
              <a:t>sizeof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(address))&lt;</a:t>
            </a:r>
            <a:r>
              <a:rPr lang="en-AU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        </a:t>
            </a:r>
            <a:r>
              <a:rPr lang="en-AU" sz="1200" dirty="0" err="1">
                <a:solidFill>
                  <a:srgbClr val="6C36A9"/>
                </a:solidFill>
                <a:latin typeface="Menlo" panose="020B0609030804020204" pitchFamily="49" charset="0"/>
              </a:rPr>
              <a:t>perror</a:t>
            </a:r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("bind failed");</a:t>
            </a:r>
          </a:p>
          <a:p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        </a:t>
            </a:r>
            <a:r>
              <a:rPr lang="en-AU" sz="1200" dirty="0">
                <a:solidFill>
                  <a:srgbClr val="6C36A9"/>
                </a:solidFill>
                <a:latin typeface="Menlo" panose="020B0609030804020204" pitchFamily="49" charset="0"/>
              </a:rPr>
              <a:t>exit</a:t>
            </a:r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(EXIT_FAILURE);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200" b="1" dirty="0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AU" sz="1200" dirty="0">
                <a:solidFill>
                  <a:srgbClr val="6C36A9"/>
                </a:solidFill>
                <a:latin typeface="Menlo" panose="020B0609030804020204" pitchFamily="49" charset="0"/>
              </a:rPr>
              <a:t>listen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AU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server_fd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AU" sz="1200" dirty="0">
                <a:solidFill>
                  <a:srgbClr val="1C00CF"/>
                </a:solidFill>
                <a:latin typeface="Menlo" panose="020B0609030804020204" pitchFamily="49" charset="0"/>
              </a:rPr>
              <a:t>3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) &lt; </a:t>
            </a:r>
            <a:r>
              <a:rPr lang="en-AU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AU" sz="1200" dirty="0" err="1">
                <a:solidFill>
                  <a:srgbClr val="6C36A9"/>
                </a:solidFill>
                <a:latin typeface="Menlo" panose="020B0609030804020204" pitchFamily="49" charset="0"/>
              </a:rPr>
              <a:t>perror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"listen"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        </a:t>
            </a:r>
            <a:r>
              <a:rPr lang="en-AU" sz="1200" dirty="0">
                <a:solidFill>
                  <a:srgbClr val="6C36A9"/>
                </a:solidFill>
                <a:latin typeface="Menlo" panose="020B0609030804020204" pitchFamily="49" charset="0"/>
              </a:rPr>
              <a:t>exit</a:t>
            </a:r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(EXIT_FAILURE);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200" b="1" dirty="0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((</a:t>
            </a:r>
            <a:r>
              <a:rPr lang="en-AU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new_socket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AU" sz="1200" dirty="0">
                <a:solidFill>
                  <a:srgbClr val="6C36A9"/>
                </a:solidFill>
                <a:latin typeface="Menlo" panose="020B0609030804020204" pitchFamily="49" charset="0"/>
              </a:rPr>
              <a:t>accept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AU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server_fd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, (</a:t>
            </a:r>
            <a:r>
              <a:rPr lang="en-AU" sz="1200" b="1" dirty="0">
                <a:solidFill>
                  <a:srgbClr val="9B2393"/>
                </a:solidFill>
                <a:latin typeface="Menlo" panose="020B0609030804020204" pitchFamily="49" charset="0"/>
              </a:rPr>
              <a:t>struct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sz="1200" dirty="0" err="1">
                <a:solidFill>
                  <a:srgbClr val="3900A0"/>
                </a:solidFill>
                <a:latin typeface="Menlo" panose="020B0609030804020204" pitchFamily="49" charset="0"/>
              </a:rPr>
              <a:t>sockaddr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*)&amp;address, (</a:t>
            </a:r>
            <a:r>
              <a:rPr lang="en-AU" sz="1200" dirty="0" err="1">
                <a:solidFill>
                  <a:srgbClr val="3900A0"/>
                </a:solidFill>
                <a:latin typeface="Menlo" panose="020B0609030804020204" pitchFamily="49" charset="0"/>
              </a:rPr>
              <a:t>socklen_t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*)&amp;</a:t>
            </a:r>
            <a:r>
              <a:rPr lang="en-AU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addrlen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))&lt;</a:t>
            </a:r>
            <a:r>
              <a:rPr lang="en-AU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AU" sz="1200" dirty="0" err="1">
                <a:solidFill>
                  <a:srgbClr val="6C36A9"/>
                </a:solidFill>
                <a:latin typeface="Menlo" panose="020B0609030804020204" pitchFamily="49" charset="0"/>
              </a:rPr>
              <a:t>perror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"accept"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        </a:t>
            </a:r>
            <a:r>
              <a:rPr lang="en-AU" sz="1200" dirty="0">
                <a:solidFill>
                  <a:srgbClr val="6C36A9"/>
                </a:solidFill>
                <a:latin typeface="Menlo" panose="020B0609030804020204" pitchFamily="49" charset="0"/>
              </a:rPr>
              <a:t>exit</a:t>
            </a:r>
            <a:r>
              <a:rPr lang="en-AU" sz="1200" dirty="0">
                <a:solidFill>
                  <a:srgbClr val="643820"/>
                </a:solidFill>
                <a:latin typeface="Menlo" panose="020B0609030804020204" pitchFamily="49" charset="0"/>
              </a:rPr>
              <a:t>(EXIT_FAILURE);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valread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AU" sz="1200" dirty="0">
                <a:solidFill>
                  <a:srgbClr val="6C36A9"/>
                </a:solidFill>
                <a:latin typeface="Menlo" panose="020B0609030804020204" pitchFamily="49" charset="0"/>
              </a:rPr>
              <a:t>read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( </a:t>
            </a:r>
            <a:r>
              <a:rPr lang="en-AU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new_socket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, buffer, </a:t>
            </a:r>
            <a:r>
              <a:rPr lang="en-AU" sz="1200" dirty="0">
                <a:solidFill>
                  <a:srgbClr val="1C00CF"/>
                </a:solidFill>
                <a:latin typeface="Menlo" panose="020B0609030804020204" pitchFamily="49" charset="0"/>
              </a:rPr>
              <a:t>1024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200" dirty="0" err="1">
                <a:solidFill>
                  <a:srgbClr val="6C36A9"/>
                </a:solidFill>
                <a:latin typeface="Menlo" panose="020B0609030804020204" pitchFamily="49" charset="0"/>
              </a:rPr>
              <a:t>printf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"%s\</a:t>
            </a:r>
            <a:r>
              <a:rPr lang="en-AU" sz="1200" dirty="0" err="1">
                <a:solidFill>
                  <a:srgbClr val="C41A16"/>
                </a:solidFill>
                <a:latin typeface="Menlo" panose="020B0609030804020204" pitchFamily="49" charset="0"/>
              </a:rPr>
              <a:t>n"</a:t>
            </a:r>
            <a:r>
              <a:rPr lang="en-AU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,buffer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);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200" dirty="0">
                <a:solidFill>
                  <a:srgbClr val="6C36A9"/>
                </a:solidFill>
                <a:latin typeface="Menlo" panose="020B0609030804020204" pitchFamily="49" charset="0"/>
              </a:rPr>
              <a:t>send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AU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new_socket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, hello , </a:t>
            </a:r>
            <a:r>
              <a:rPr lang="en-AU" sz="1200" dirty="0" err="1">
                <a:solidFill>
                  <a:srgbClr val="6C36A9"/>
                </a:solidFill>
                <a:latin typeface="Menlo" panose="020B0609030804020204" pitchFamily="49" charset="0"/>
              </a:rPr>
              <a:t>strlen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(hello) , </a:t>
            </a:r>
            <a:r>
              <a:rPr lang="en-AU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);</a:t>
            </a:r>
          </a:p>
          <a:p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    </a:t>
            </a:r>
            <a:r>
              <a:rPr lang="en-AU" sz="1200" dirty="0" err="1">
                <a:solidFill>
                  <a:srgbClr val="6C36A9"/>
                </a:solidFill>
                <a:latin typeface="Menlo" panose="020B0609030804020204" pitchFamily="49" charset="0"/>
              </a:rPr>
              <a:t>printf</a:t>
            </a:r>
            <a:r>
              <a:rPr lang="en-AU" sz="1200" dirty="0">
                <a:solidFill>
                  <a:srgbClr val="C41A16"/>
                </a:solidFill>
                <a:latin typeface="Menlo" panose="020B0609030804020204" pitchFamily="49" charset="0"/>
              </a:rPr>
              <a:t>("Hello message sent\n");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200" b="1" dirty="0">
                <a:solidFill>
                  <a:srgbClr val="9B2393"/>
                </a:solidFill>
                <a:latin typeface="Menlo" panose="020B0609030804020204" pitchFamily="49" charset="0"/>
              </a:rPr>
              <a:t>return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AU" sz="1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7A3D16-94D3-C546-8FCA-0D16DE71D4F8}"/>
              </a:ext>
            </a:extLst>
          </p:cNvPr>
          <p:cNvSpPr/>
          <p:nvPr/>
        </p:nvSpPr>
        <p:spPr>
          <a:xfrm>
            <a:off x="351533" y="1521274"/>
            <a:ext cx="8599180" cy="1611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9770B1-39F5-5645-AD71-55C171BF25F4}"/>
              </a:ext>
            </a:extLst>
          </p:cNvPr>
          <p:cNvSpPr/>
          <p:nvPr/>
        </p:nvSpPr>
        <p:spPr>
          <a:xfrm>
            <a:off x="0" y="3133164"/>
            <a:ext cx="9054790" cy="2010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1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DCB3-2CAC-A343-9AD3-66835E79F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3-way handshake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844C4-9E02-5A4C-812E-57CAE4C41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22</a:t>
            </a:fld>
            <a:endParaRPr lang="en-AU" altLang="x-none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9CE331E1-3638-064D-B3C1-70B1DA8C9C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9160" y="1749811"/>
            <a:ext cx="0" cy="3006415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latin typeface="Tahoma" charset="0"/>
              <a:ea typeface="ＭＳ Ｐゴシック" charset="0"/>
            </a:endParaRPr>
          </a:p>
        </p:txBody>
      </p:sp>
      <p:grpSp>
        <p:nvGrpSpPr>
          <p:cNvPr id="6" name="Group 102">
            <a:extLst>
              <a:ext uri="{FF2B5EF4-FFF2-40B4-BE49-F238E27FC236}">
                <a16:creationId xmlns:a16="http://schemas.microsoft.com/office/drawing/2014/main" id="{73F5010E-C46B-7349-B622-B9CB70775F06}"/>
              </a:ext>
            </a:extLst>
          </p:cNvPr>
          <p:cNvGrpSpPr>
            <a:grpSpLocks/>
          </p:cNvGrpSpPr>
          <p:nvPr/>
        </p:nvGrpSpPr>
        <p:grpSpPr bwMode="auto">
          <a:xfrm>
            <a:off x="1377016" y="1676787"/>
            <a:ext cx="4378324" cy="955675"/>
            <a:chOff x="883" y="1363"/>
            <a:chExt cx="2758" cy="602"/>
          </a:xfrm>
        </p:grpSpPr>
        <p:sp>
          <p:nvSpPr>
            <p:cNvPr id="7" name="Line 10">
              <a:extLst>
                <a:ext uri="{FF2B5EF4-FFF2-40B4-BE49-F238E27FC236}">
                  <a16:creationId xmlns:a16="http://schemas.microsoft.com/office/drawing/2014/main" id="{1AC808BB-2502-5749-B435-7020752946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" y="1502"/>
              <a:ext cx="1579" cy="46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E9C5E58C-E080-4646-98AA-C22A555DD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8" y="1565"/>
              <a:ext cx="590" cy="27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Box 13">
                  <a:extLst>
                    <a:ext uri="{FF2B5EF4-FFF2-40B4-BE49-F238E27FC236}">
                      <a16:creationId xmlns:a16="http://schemas.microsoft.com/office/drawing/2014/main" id="{2CBCC8B0-93D0-A749-BFDB-D07E4D2D26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10" y="1624"/>
                  <a:ext cx="114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𝑆𝑌𝑁𝑏𝑖𝑡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=1, 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𝑆𝑒𝑞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 Box 13">
                  <a:extLst>
                    <a:ext uri="{FF2B5EF4-FFF2-40B4-BE49-F238E27FC236}">
                      <a16:creationId xmlns:a16="http://schemas.microsoft.com/office/drawing/2014/main" id="{2CBCC8B0-93D0-A749-BFDB-D07E4D2D2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10" y="1624"/>
                  <a:ext cx="1140" cy="194"/>
                </a:xfrm>
                <a:prstGeom prst="rect">
                  <a:avLst/>
                </a:prstGeom>
                <a:blipFill>
                  <a:blip r:embed="rId3"/>
                  <a:stretch>
                    <a:fillRect b="-4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21">
                  <a:extLst>
                    <a:ext uri="{FF2B5EF4-FFF2-40B4-BE49-F238E27FC236}">
                      <a16:creationId xmlns:a16="http://schemas.microsoft.com/office/drawing/2014/main" id="{6B414268-E5AC-AA43-B6ED-5787D34542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83" y="1363"/>
                  <a:ext cx="1157" cy="3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algn="r">
                    <a:lnSpc>
                      <a:spcPct val="90000"/>
                    </a:lnSpc>
                    <a:defRPr/>
                  </a:pPr>
                  <a:r>
                    <a: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choose </a:t>
                  </a:r>
                  <a:r>
                    <a:rPr lang="en-US" sz="1400" dirty="0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init</a:t>
                  </a:r>
                  <a:r>
                    <a: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seq num,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</m:oMath>
                  </a14:m>
                  <a:endParaRPr 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r">
                    <a:lnSpc>
                      <a:spcPct val="90000"/>
                    </a:lnSpc>
                    <a:defRPr/>
                  </a:pPr>
                  <a:r>
                    <a: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send TCP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𝑆𝑌𝑁</m:t>
                      </m:r>
                    </m:oMath>
                  </a14:m>
                  <a:r>
                    <a: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msg</a:t>
                  </a:r>
                </a:p>
              </p:txBody>
            </p:sp>
          </mc:Choice>
          <mc:Fallback xmlns="">
            <p:sp>
              <p:nvSpPr>
                <p:cNvPr id="10" name="Text Box 21">
                  <a:extLst>
                    <a:ext uri="{FF2B5EF4-FFF2-40B4-BE49-F238E27FC236}">
                      <a16:creationId xmlns:a16="http://schemas.microsoft.com/office/drawing/2014/main" id="{6B414268-E5AC-AA43-B6ED-5787D3454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3" y="1363"/>
                  <a:ext cx="1157" cy="302"/>
                </a:xfrm>
                <a:prstGeom prst="rect">
                  <a:avLst/>
                </a:prstGeom>
                <a:blipFill>
                  <a:blip r:embed="rId4"/>
                  <a:stretch>
                    <a:fillRect t="-7895" r="-690" b="-1315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Line 22">
            <a:extLst>
              <a:ext uri="{FF2B5EF4-FFF2-40B4-BE49-F238E27FC236}">
                <a16:creationId xmlns:a16="http://schemas.microsoft.com/office/drawing/2014/main" id="{7B4EA41E-29D7-9E42-827D-41774E0289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19960" y="1792767"/>
            <a:ext cx="0" cy="3006415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12" name="Text Box 92">
            <a:extLst>
              <a:ext uri="{FF2B5EF4-FFF2-40B4-BE49-F238E27FC236}">
                <a16:creationId xmlns:a16="http://schemas.microsoft.com/office/drawing/2014/main" id="{427FCED9-F191-8B44-B1B6-A86253BCC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5153" y="4469400"/>
            <a:ext cx="771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solidFill>
                  <a:srgbClr val="CC0000"/>
                </a:solidFill>
              </a:rPr>
              <a:t>ESTAB</a:t>
            </a:r>
          </a:p>
        </p:txBody>
      </p:sp>
      <p:grpSp>
        <p:nvGrpSpPr>
          <p:cNvPr id="13" name="Group 109">
            <a:extLst>
              <a:ext uri="{FF2B5EF4-FFF2-40B4-BE49-F238E27FC236}">
                <a16:creationId xmlns:a16="http://schemas.microsoft.com/office/drawing/2014/main" id="{448735EE-5FD9-7643-9049-3F9CF9BEAA4E}"/>
              </a:ext>
            </a:extLst>
          </p:cNvPr>
          <p:cNvGrpSpPr>
            <a:grpSpLocks/>
          </p:cNvGrpSpPr>
          <p:nvPr/>
        </p:nvGrpSpPr>
        <p:grpSpPr bwMode="auto">
          <a:xfrm>
            <a:off x="3245504" y="2346712"/>
            <a:ext cx="4560888" cy="1425575"/>
            <a:chOff x="2060" y="1785"/>
            <a:chExt cx="2873" cy="898"/>
          </a:xfrm>
        </p:grpSpPr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6DCF06A6-CF3C-3349-ADC9-F1B0F674DC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60" y="2031"/>
              <a:ext cx="1580" cy="65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9207A47-1DD4-3F49-BD58-2F79607DC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206"/>
              <a:ext cx="896" cy="3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83">
                  <a:extLst>
                    <a:ext uri="{FF2B5EF4-FFF2-40B4-BE49-F238E27FC236}">
                      <a16:creationId xmlns:a16="http://schemas.microsoft.com/office/drawing/2014/main" id="{1394F361-633F-464D-B992-FDFCCF56AF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79" y="2169"/>
                  <a:ext cx="1642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𝑆𝑌</m:t>
                        </m:r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𝑏𝑖𝑡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=1, 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𝑆𝑒𝑞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𝐴𝐶</m:t>
                        </m:r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𝑏𝑖𝑡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=1; 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𝐴𝐶</m:t>
                        </m:r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i="1" dirty="0" err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i="1" dirty="0" err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𝑛𝑢𝑚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oMath>
                    </m:oMathPara>
                  </a14:m>
                  <a:endParaRPr 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 Box 83">
                  <a:extLst>
                    <a:ext uri="{FF2B5EF4-FFF2-40B4-BE49-F238E27FC236}">
                      <a16:creationId xmlns:a16="http://schemas.microsoft.com/office/drawing/2014/main" id="{1394F361-633F-464D-B992-FDFCCF56AF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79" y="2169"/>
                  <a:ext cx="1642" cy="330"/>
                </a:xfrm>
                <a:prstGeom prst="rect">
                  <a:avLst/>
                </a:prstGeom>
                <a:blipFill>
                  <a:blip r:embed="rId5"/>
                  <a:stretch>
                    <a:fillRect b="-476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 Box 93">
                  <a:extLst>
                    <a:ext uri="{FF2B5EF4-FFF2-40B4-BE49-F238E27FC236}">
                      <a16:creationId xmlns:a16="http://schemas.microsoft.com/office/drawing/2014/main" id="{61BCC0EC-B889-F449-AAED-E70C30C97B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76" y="1785"/>
                  <a:ext cx="1257" cy="4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algn="l">
                    <a:lnSpc>
                      <a:spcPct val="90000"/>
                    </a:lnSpc>
                    <a:defRPr/>
                  </a:pPr>
                  <a:r>
                    <a: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choose </a:t>
                  </a:r>
                  <a:r>
                    <a:rPr lang="en-US" sz="1400" dirty="0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init</a:t>
                  </a:r>
                  <a:r>
                    <a: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seq num,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</m:oMath>
                  </a14:m>
                  <a:endParaRPr 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l">
                    <a:lnSpc>
                      <a:spcPct val="90000"/>
                    </a:lnSpc>
                    <a:defRPr/>
                  </a:pPr>
                  <a:r>
                    <a: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send TCP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𝑆𝑌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e>
                        <m:sub>
                          <m:r>
                            <a:rPr lang="en-US" sz="140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𝐴𝐶𝐾</m:t>
                          </m:r>
                        </m:sub>
                      </m:sSub>
                      <m:r>
                        <a:rPr lang="en-US" sz="1400" b="0" i="0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a14:m>
                  <a:r>
                    <a: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msg, ack-</a:t>
                  </a:r>
                  <a:r>
                    <a:rPr lang="en-US" sz="1400" dirty="0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ing</a:t>
                  </a:r>
                  <a:r>
                    <a: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𝑆𝑌𝑁</m:t>
                      </m:r>
                    </m:oMath>
                  </a14:m>
                  <a:endParaRPr 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 Box 93">
                  <a:extLst>
                    <a:ext uri="{FF2B5EF4-FFF2-40B4-BE49-F238E27FC236}">
                      <a16:creationId xmlns:a16="http://schemas.microsoft.com/office/drawing/2014/main" id="{61BCC0EC-B889-F449-AAED-E70C30C97B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76" y="1785"/>
                  <a:ext cx="1257" cy="425"/>
                </a:xfrm>
                <a:prstGeom prst="rect">
                  <a:avLst/>
                </a:prstGeom>
                <a:blipFill>
                  <a:blip r:embed="rId6"/>
                  <a:stretch>
                    <a:fillRect l="-633" t="-5556" b="-9259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10">
            <a:extLst>
              <a:ext uri="{FF2B5EF4-FFF2-40B4-BE49-F238E27FC236}">
                <a16:creationId xmlns:a16="http://schemas.microsoft.com/office/drawing/2014/main" id="{1E7BE8BC-5AE8-EE4A-AA85-AC57CA52DF78}"/>
              </a:ext>
            </a:extLst>
          </p:cNvPr>
          <p:cNvGrpSpPr>
            <a:grpSpLocks/>
          </p:cNvGrpSpPr>
          <p:nvPr/>
        </p:nvGrpSpPr>
        <p:grpSpPr bwMode="auto">
          <a:xfrm>
            <a:off x="1124604" y="3445262"/>
            <a:ext cx="6351587" cy="1376363"/>
            <a:chOff x="724" y="2477"/>
            <a:chExt cx="4001" cy="867"/>
          </a:xfrm>
        </p:grpSpPr>
        <p:sp>
          <p:nvSpPr>
            <p:cNvPr id="19" name="Line 84">
              <a:extLst>
                <a:ext uri="{FF2B5EF4-FFF2-40B4-BE49-F238E27FC236}">
                  <a16:creationId xmlns:a16="http://schemas.microsoft.com/office/drawing/2014/main" id="{15E49E71-10F2-034A-A8F8-4B316776F3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2728"/>
              <a:ext cx="1579" cy="46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0" name="Rectangle 89">
              <a:extLst>
                <a:ext uri="{FF2B5EF4-FFF2-40B4-BE49-F238E27FC236}">
                  <a16:creationId xmlns:a16="http://schemas.microsoft.com/office/drawing/2014/main" id="{CB0D033D-0EBE-CF49-8536-BC7B11581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" y="2806"/>
              <a:ext cx="775" cy="27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 Box 90">
                  <a:extLst>
                    <a:ext uri="{FF2B5EF4-FFF2-40B4-BE49-F238E27FC236}">
                      <a16:creationId xmlns:a16="http://schemas.microsoft.com/office/drawing/2014/main" id="{CEC87F40-6C63-2F4C-804E-9CF8A7A7CF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92" y="2852"/>
                  <a:ext cx="1545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𝐴𝐶</m:t>
                        </m:r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𝑏𝑖𝑡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=1, 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𝐴𝐶</m:t>
                        </m:r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i="1" dirty="0" err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i="1" dirty="0" err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𝑛𝑢𝑚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oMath>
                    </m:oMathPara>
                  </a14:m>
                  <a:endParaRPr 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 Box 90">
                  <a:extLst>
                    <a:ext uri="{FF2B5EF4-FFF2-40B4-BE49-F238E27FC236}">
                      <a16:creationId xmlns:a16="http://schemas.microsoft.com/office/drawing/2014/main" id="{CEC87F40-6C63-2F4C-804E-9CF8A7A7CF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92" y="2852"/>
                  <a:ext cx="1545" cy="194"/>
                </a:xfrm>
                <a:prstGeom prst="rect">
                  <a:avLst/>
                </a:prstGeom>
                <a:blipFill>
                  <a:blip r:embed="rId7"/>
                  <a:stretch>
                    <a:fillRect b="-4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 Box 94">
                  <a:extLst>
                    <a:ext uri="{FF2B5EF4-FFF2-40B4-BE49-F238E27FC236}">
                      <a16:creationId xmlns:a16="http://schemas.microsoft.com/office/drawing/2014/main" id="{C764E9C9-3661-A841-9E1E-D223078B0B4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4" y="2477"/>
                  <a:ext cx="1320" cy="6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algn="r">
                    <a:lnSpc>
                      <a:spcPct val="90000"/>
                    </a:lnSpc>
                    <a:defRPr/>
                  </a:pPr>
                  <a:r>
                    <a: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received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𝑆𝑌𝑁𝐴𝐶𝐾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r>
                    <a: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</a:p>
                <a:p>
                  <a:pPr algn="r">
                    <a:lnSpc>
                      <a:spcPct val="90000"/>
                    </a:lnSpc>
                    <a:defRPr/>
                  </a:pPr>
                  <a:r>
                    <a: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indicates server is live;</a:t>
                  </a:r>
                </a:p>
                <a:p>
                  <a:pPr algn="r">
                    <a:lnSpc>
                      <a:spcPct val="90000"/>
                    </a:lnSpc>
                    <a:defRPr/>
                  </a:pPr>
                  <a:r>
                    <a: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send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𝐴𝐶𝐾</m:t>
                      </m:r>
                    </m:oMath>
                  </a14:m>
                  <a:r>
                    <a: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for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𝑆𝑌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e>
                        <m:sub>
                          <m:r>
                            <a:rPr lang="en-US" sz="140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𝐴𝐶𝐾</m:t>
                          </m:r>
                        </m:sub>
                      </m:sSub>
                    </m:oMath>
                  </a14:m>
                  <a:r>
                    <a: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;</a:t>
                  </a:r>
                </a:p>
                <a:p>
                  <a:pPr algn="r">
                    <a:lnSpc>
                      <a:spcPct val="90000"/>
                    </a:lnSpc>
                    <a:defRPr/>
                  </a:pPr>
                  <a:r>
                    <a: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this segment may contain </a:t>
                  </a:r>
                </a:p>
                <a:p>
                  <a:pPr algn="r">
                    <a:lnSpc>
                      <a:spcPct val="90000"/>
                    </a:lnSpc>
                    <a:defRPr/>
                  </a:pPr>
                  <a:r>
                    <a: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client-to-server data</a:t>
                  </a:r>
                </a:p>
              </p:txBody>
            </p:sp>
          </mc:Choice>
          <mc:Fallback xmlns="">
            <p:sp>
              <p:nvSpPr>
                <p:cNvPr id="22" name="Text Box 94">
                  <a:extLst>
                    <a:ext uri="{FF2B5EF4-FFF2-40B4-BE49-F238E27FC236}">
                      <a16:creationId xmlns:a16="http://schemas.microsoft.com/office/drawing/2014/main" id="{C764E9C9-3661-A841-9E1E-D223078B0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4" y="2477"/>
                  <a:ext cx="1320" cy="669"/>
                </a:xfrm>
                <a:prstGeom prst="rect">
                  <a:avLst/>
                </a:prstGeom>
                <a:blipFill>
                  <a:blip r:embed="rId8"/>
                  <a:stretch>
                    <a:fillRect t="-2353" b="-470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95">
                  <a:extLst>
                    <a:ext uri="{FF2B5EF4-FFF2-40B4-BE49-F238E27FC236}">
                      <a16:creationId xmlns:a16="http://schemas.microsoft.com/office/drawing/2014/main" id="{2E4CDD0E-5140-FD48-A24D-33E2E9A69B7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40" y="3042"/>
                  <a:ext cx="1085" cy="3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algn="l">
                    <a:lnSpc>
                      <a:spcPct val="90000"/>
                    </a:lnSpc>
                    <a:defRPr/>
                  </a:pPr>
                  <a:r>
                    <a: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received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𝐴𝐶𝐾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</a:p>
                <a:p>
                  <a:pPr algn="l">
                    <a:lnSpc>
                      <a:spcPct val="90000"/>
                    </a:lnSpc>
                    <a:defRPr/>
                  </a:pPr>
                  <a:r>
                    <a: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indicates client is live</a:t>
                  </a:r>
                </a:p>
              </p:txBody>
            </p:sp>
          </mc:Choice>
          <mc:Fallback xmlns="">
            <p:sp>
              <p:nvSpPr>
                <p:cNvPr id="23" name="Text Box 95">
                  <a:extLst>
                    <a:ext uri="{FF2B5EF4-FFF2-40B4-BE49-F238E27FC236}">
                      <a16:creationId xmlns:a16="http://schemas.microsoft.com/office/drawing/2014/main" id="{2E4CDD0E-5140-FD48-A24D-33E2E9A69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40" y="3042"/>
                  <a:ext cx="1085" cy="302"/>
                </a:xfrm>
                <a:prstGeom prst="rect">
                  <a:avLst/>
                </a:prstGeom>
                <a:blipFill>
                  <a:blip r:embed="rId9"/>
                  <a:stretch>
                    <a:fillRect l="-730" t="-7692" b="-1282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105">
            <a:extLst>
              <a:ext uri="{FF2B5EF4-FFF2-40B4-BE49-F238E27FC236}">
                <a16:creationId xmlns:a16="http://schemas.microsoft.com/office/drawing/2014/main" id="{2383D08E-0E4C-384C-875E-503AEBF79C43}"/>
              </a:ext>
            </a:extLst>
          </p:cNvPr>
          <p:cNvGrpSpPr>
            <a:grpSpLocks/>
          </p:cNvGrpSpPr>
          <p:nvPr/>
        </p:nvGrpSpPr>
        <p:grpSpPr bwMode="auto">
          <a:xfrm>
            <a:off x="264179" y="1714889"/>
            <a:ext cx="1047749" cy="701676"/>
            <a:chOff x="182" y="1387"/>
            <a:chExt cx="660" cy="4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 Box 91">
                  <a:extLst>
                    <a:ext uri="{FF2B5EF4-FFF2-40B4-BE49-F238E27FC236}">
                      <a16:creationId xmlns:a16="http://schemas.microsoft.com/office/drawing/2014/main" id="{C1E95A12-2F53-E048-A227-B5FDF3AAFD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2" y="1616"/>
                  <a:ext cx="660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𝑆𝑌𝑁</m:t>
                      </m:r>
                    </m:oMath>
                  </a14:m>
                  <a:r>
                    <a:rPr lang="en-US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SENT</a:t>
                  </a:r>
                </a:p>
              </p:txBody>
            </p:sp>
          </mc:Choice>
          <mc:Fallback xmlns="">
            <p:sp>
              <p:nvSpPr>
                <p:cNvPr id="25" name="Text Box 91">
                  <a:extLst>
                    <a:ext uri="{FF2B5EF4-FFF2-40B4-BE49-F238E27FC236}">
                      <a16:creationId xmlns:a16="http://schemas.microsoft.com/office/drawing/2014/main" id="{C1E95A12-2F53-E048-A227-B5FDF3AAFD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2" y="1616"/>
                  <a:ext cx="660" cy="213"/>
                </a:xfrm>
                <a:prstGeom prst="rect">
                  <a:avLst/>
                </a:prstGeom>
                <a:blipFill>
                  <a:blip r:embed="rId10"/>
                  <a:stretch>
                    <a:fillRect t="-3704" r="-2410" b="-18519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Line 103">
              <a:extLst>
                <a:ext uri="{FF2B5EF4-FFF2-40B4-BE49-F238E27FC236}">
                  <a16:creationId xmlns:a16="http://schemas.microsoft.com/office/drawing/2014/main" id="{C8641E05-C64D-3442-A8E9-3C1E4D4112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1387"/>
              <a:ext cx="0" cy="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27" name="Group 111">
            <a:extLst>
              <a:ext uri="{FF2B5EF4-FFF2-40B4-BE49-F238E27FC236}">
                <a16:creationId xmlns:a16="http://schemas.microsoft.com/office/drawing/2014/main" id="{6B455159-1D43-C548-B62F-2265BA47E302}"/>
              </a:ext>
            </a:extLst>
          </p:cNvPr>
          <p:cNvGrpSpPr>
            <a:grpSpLocks/>
          </p:cNvGrpSpPr>
          <p:nvPr/>
        </p:nvGrpSpPr>
        <p:grpSpPr bwMode="auto">
          <a:xfrm>
            <a:off x="265766" y="2375288"/>
            <a:ext cx="690563" cy="1624013"/>
            <a:chOff x="183" y="1803"/>
            <a:chExt cx="435" cy="1023"/>
          </a:xfrm>
        </p:grpSpPr>
        <p:sp>
          <p:nvSpPr>
            <p:cNvPr id="28" name="Text Box 16">
              <a:extLst>
                <a:ext uri="{FF2B5EF4-FFF2-40B4-BE49-F238E27FC236}">
                  <a16:creationId xmlns:a16="http://schemas.microsoft.com/office/drawing/2014/main" id="{ACE26332-A1B4-E44A-B032-AFF04C4CCA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" y="2613"/>
              <a:ext cx="4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ESTAB</a:t>
              </a:r>
            </a:p>
          </p:txBody>
        </p:sp>
        <p:sp>
          <p:nvSpPr>
            <p:cNvPr id="29" name="Line 104">
              <a:extLst>
                <a:ext uri="{FF2B5EF4-FFF2-40B4-BE49-F238E27FC236}">
                  <a16:creationId xmlns:a16="http://schemas.microsoft.com/office/drawing/2014/main" id="{29EE5AD0-9F35-4D4C-AF94-8F6E1636C6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" y="1803"/>
              <a:ext cx="0" cy="7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30" name="Group 108">
            <a:extLst>
              <a:ext uri="{FF2B5EF4-FFF2-40B4-BE49-F238E27FC236}">
                <a16:creationId xmlns:a16="http://schemas.microsoft.com/office/drawing/2014/main" id="{7A628AC2-5AA6-3A42-83CD-BAB637B9A94C}"/>
              </a:ext>
            </a:extLst>
          </p:cNvPr>
          <p:cNvGrpSpPr>
            <a:grpSpLocks/>
          </p:cNvGrpSpPr>
          <p:nvPr/>
        </p:nvGrpSpPr>
        <p:grpSpPr bwMode="auto">
          <a:xfrm>
            <a:off x="7719082" y="1770449"/>
            <a:ext cx="1082675" cy="1193799"/>
            <a:chOff x="4878" y="1422"/>
            <a:chExt cx="682" cy="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 Box 99">
                  <a:extLst>
                    <a:ext uri="{FF2B5EF4-FFF2-40B4-BE49-F238E27FC236}">
                      <a16:creationId xmlns:a16="http://schemas.microsoft.com/office/drawing/2014/main" id="{3BB8D222-D4F6-6D4F-B771-44367F1822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78" y="1961"/>
                  <a:ext cx="682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𝑆𝑌𝑁</m:t>
                      </m:r>
                    </m:oMath>
                  </a14:m>
                  <a:r>
                    <a:rPr lang="en-US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RCVD</a:t>
                  </a:r>
                </a:p>
              </p:txBody>
            </p:sp>
          </mc:Choice>
          <mc:Fallback xmlns="">
            <p:sp>
              <p:nvSpPr>
                <p:cNvPr id="31" name="Text Box 99">
                  <a:extLst>
                    <a:ext uri="{FF2B5EF4-FFF2-40B4-BE49-F238E27FC236}">
                      <a16:creationId xmlns:a16="http://schemas.microsoft.com/office/drawing/2014/main" id="{3BB8D222-D4F6-6D4F-B771-44367F182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78" y="1961"/>
                  <a:ext cx="682" cy="213"/>
                </a:xfrm>
                <a:prstGeom prst="rect">
                  <a:avLst/>
                </a:prstGeom>
                <a:blipFill>
                  <a:blip r:embed="rId11"/>
                  <a:stretch>
                    <a:fillRect t="-3704" r="-1163" b="-2222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Line 106">
              <a:extLst>
                <a:ext uri="{FF2B5EF4-FFF2-40B4-BE49-F238E27FC236}">
                  <a16:creationId xmlns:a16="http://schemas.microsoft.com/office/drawing/2014/main" id="{35CC4103-655E-8246-9443-54EFE706BA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9" y="1422"/>
              <a:ext cx="0" cy="5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33" name="Line 107">
            <a:extLst>
              <a:ext uri="{FF2B5EF4-FFF2-40B4-BE49-F238E27FC236}">
                <a16:creationId xmlns:a16="http://schemas.microsoft.com/office/drawing/2014/main" id="{8D39CD4E-217D-214E-B295-272283006A2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3454" y="2972188"/>
            <a:ext cx="0" cy="1370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latin typeface="Tahoma" charset="0"/>
              <a:ea typeface="ＭＳ Ｐゴシック" charset="0"/>
            </a:endParaRPr>
          </a:p>
        </p:txBody>
      </p:sp>
      <p:grpSp>
        <p:nvGrpSpPr>
          <p:cNvPr id="34" name="Group 113">
            <a:extLst>
              <a:ext uri="{FF2B5EF4-FFF2-40B4-BE49-F238E27FC236}">
                <a16:creationId xmlns:a16="http://schemas.microsoft.com/office/drawing/2014/main" id="{BCF355A2-3C66-0B42-BFA7-9564B74BEF52}"/>
              </a:ext>
            </a:extLst>
          </p:cNvPr>
          <p:cNvGrpSpPr>
            <a:grpSpLocks/>
          </p:cNvGrpSpPr>
          <p:nvPr/>
        </p:nvGrpSpPr>
        <p:grpSpPr bwMode="auto">
          <a:xfrm>
            <a:off x="270529" y="1025913"/>
            <a:ext cx="8551862" cy="738188"/>
            <a:chOff x="193" y="1002"/>
            <a:chExt cx="5387" cy="465"/>
          </a:xfrm>
        </p:grpSpPr>
        <p:sp>
          <p:nvSpPr>
            <p:cNvPr id="35" name="Text Box 114">
              <a:extLst>
                <a:ext uri="{FF2B5EF4-FFF2-40B4-BE49-F238E27FC236}">
                  <a16:creationId xmlns:a16="http://schemas.microsoft.com/office/drawing/2014/main" id="{D0489AEF-8346-0B47-88F0-2C69163AD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" y="1002"/>
              <a:ext cx="731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i="1">
                  <a:solidFill>
                    <a:srgbClr val="000099"/>
                  </a:solidFill>
                </a:rPr>
                <a:t>client state</a:t>
              </a:r>
            </a:p>
            <a:p>
              <a:pPr algn="r">
                <a:defRPr/>
              </a:pPr>
              <a:endParaRPr lang="en-US" i="1">
                <a:solidFill>
                  <a:srgbClr val="000099"/>
                </a:solidFill>
              </a:endParaRPr>
            </a:p>
          </p:txBody>
        </p:sp>
        <p:sp>
          <p:nvSpPr>
            <p:cNvPr id="36" name="Text Box 115">
              <a:extLst>
                <a:ext uri="{FF2B5EF4-FFF2-40B4-BE49-F238E27FC236}">
                  <a16:creationId xmlns:a16="http://schemas.microsoft.com/office/drawing/2014/main" id="{5D2C0899-3189-8642-AF01-8710A2B71E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" y="1243"/>
              <a:ext cx="47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LISTEN</a:t>
              </a:r>
            </a:p>
          </p:txBody>
        </p:sp>
        <p:sp>
          <p:nvSpPr>
            <p:cNvPr id="37" name="Text Box 116">
              <a:extLst>
                <a:ext uri="{FF2B5EF4-FFF2-40B4-BE49-F238E27FC236}">
                  <a16:creationId xmlns:a16="http://schemas.microsoft.com/office/drawing/2014/main" id="{1C008376-C46B-C841-928E-5B3D1F7FB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" y="1013"/>
              <a:ext cx="78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i="1">
                  <a:solidFill>
                    <a:srgbClr val="000099"/>
                  </a:solidFill>
                </a:rPr>
                <a:t>server state</a:t>
              </a:r>
            </a:p>
            <a:p>
              <a:pPr algn="r">
                <a:defRPr/>
              </a:pPr>
              <a:endParaRPr lang="en-US" i="1">
                <a:solidFill>
                  <a:srgbClr val="000099"/>
                </a:solidFill>
              </a:endParaRPr>
            </a:p>
          </p:txBody>
        </p:sp>
        <p:sp>
          <p:nvSpPr>
            <p:cNvPr id="38" name="Text Box 117">
              <a:extLst>
                <a:ext uri="{FF2B5EF4-FFF2-40B4-BE49-F238E27FC236}">
                  <a16:creationId xmlns:a16="http://schemas.microsoft.com/office/drawing/2014/main" id="{78D14973-1E20-A64A-96E1-C611D1BD0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8" y="1254"/>
              <a:ext cx="47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LISTEN</a:t>
              </a:r>
            </a:p>
          </p:txBody>
        </p:sp>
        <p:grpSp>
          <p:nvGrpSpPr>
            <p:cNvPr id="39" name="Group 118">
              <a:extLst>
                <a:ext uri="{FF2B5EF4-FFF2-40B4-BE49-F238E27FC236}">
                  <a16:creationId xmlns:a16="http://schemas.microsoft.com/office/drawing/2014/main" id="{6AA92720-B645-3D40-B114-4A86CC8341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4" y="1049"/>
              <a:ext cx="405" cy="378"/>
              <a:chOff x="-44" y="1473"/>
              <a:chExt cx="981" cy="1105"/>
            </a:xfrm>
          </p:grpSpPr>
          <p:pic>
            <p:nvPicPr>
              <p:cNvPr id="73" name="Picture 119" descr="desktop_computer_stylized_medium">
                <a:extLst>
                  <a:ext uri="{FF2B5EF4-FFF2-40B4-BE49-F238E27FC236}">
                    <a16:creationId xmlns:a16="http://schemas.microsoft.com/office/drawing/2014/main" id="{2CA8E0AC-5DAC-6B4A-A345-3DA9131203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" name="Freeform 120">
                <a:extLst>
                  <a:ext uri="{FF2B5EF4-FFF2-40B4-BE49-F238E27FC236}">
                    <a16:creationId xmlns:a16="http://schemas.microsoft.com/office/drawing/2014/main" id="{D4CB9144-8B6B-254C-890B-81D2D802CD4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967 w 356"/>
                  <a:gd name="T3" fmla="*/ 50 h 368"/>
                  <a:gd name="T4" fmla="*/ 1147 w 356"/>
                  <a:gd name="T5" fmla="*/ 1052 h 368"/>
                  <a:gd name="T6" fmla="*/ 253 w 356"/>
                  <a:gd name="T7" fmla="*/ 13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40" name="Group 121">
              <a:extLst>
                <a:ext uri="{FF2B5EF4-FFF2-40B4-BE49-F238E27FC236}">
                  <a16:creationId xmlns:a16="http://schemas.microsoft.com/office/drawing/2014/main" id="{B96096B2-6C8E-D848-9528-867A2FD8F3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2" y="1051"/>
              <a:ext cx="212" cy="323"/>
              <a:chOff x="4140" y="429"/>
              <a:chExt cx="1425" cy="2396"/>
            </a:xfrm>
          </p:grpSpPr>
          <p:sp>
            <p:nvSpPr>
              <p:cNvPr id="41" name="Freeform 122">
                <a:extLst>
                  <a:ext uri="{FF2B5EF4-FFF2-40B4-BE49-F238E27FC236}">
                    <a16:creationId xmlns:a16="http://schemas.microsoft.com/office/drawing/2014/main" id="{8BCA3F95-BEA3-8B4E-A26D-ED089AAF45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6 w 354"/>
                  <a:gd name="T1" fmla="*/ 0 h 2742"/>
                  <a:gd name="T2" fmla="*/ 145 w 354"/>
                  <a:gd name="T3" fmla="*/ 164 h 2742"/>
                  <a:gd name="T4" fmla="*/ 142 w 354"/>
                  <a:gd name="T5" fmla="*/ 1268 h 2742"/>
                  <a:gd name="T6" fmla="*/ 0 w 354"/>
                  <a:gd name="T7" fmla="*/ 1325 h 2742"/>
                  <a:gd name="T8" fmla="*/ 2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123">
                <a:extLst>
                  <a:ext uri="{FF2B5EF4-FFF2-40B4-BE49-F238E27FC236}">
                    <a16:creationId xmlns:a16="http://schemas.microsoft.com/office/drawing/2014/main" id="{AA39FAFE-4925-6841-8B5A-5B32D3AF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7" y="429"/>
                <a:ext cx="1049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3" name="Freeform 124">
                <a:extLst>
                  <a:ext uri="{FF2B5EF4-FFF2-40B4-BE49-F238E27FC236}">
                    <a16:creationId xmlns:a16="http://schemas.microsoft.com/office/drawing/2014/main" id="{5CBFDAC1-4B3E-A84A-80BD-44482960B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3 w 211"/>
                  <a:gd name="T1" fmla="*/ 0 h 2537"/>
                  <a:gd name="T2" fmla="*/ 87 w 211"/>
                  <a:gd name="T3" fmla="*/ 106 h 2537"/>
                  <a:gd name="T4" fmla="*/ 3 w 211"/>
                  <a:gd name="T5" fmla="*/ 1208 h 2537"/>
                  <a:gd name="T6" fmla="*/ 3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125">
                <a:extLst>
                  <a:ext uri="{FF2B5EF4-FFF2-40B4-BE49-F238E27FC236}">
                    <a16:creationId xmlns:a16="http://schemas.microsoft.com/office/drawing/2014/main" id="{7CA8ABB9-8D85-884A-88B2-E7CFEDAB2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36 w 328"/>
                  <a:gd name="T3" fmla="*/ 62 h 226"/>
                  <a:gd name="T4" fmla="*/ 135 w 328"/>
                  <a:gd name="T5" fmla="*/ 110 h 226"/>
                  <a:gd name="T6" fmla="*/ 0 w 328"/>
                  <a:gd name="T7" fmla="*/ 4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126">
                <a:extLst>
                  <a:ext uri="{FF2B5EF4-FFF2-40B4-BE49-F238E27FC236}">
                    <a16:creationId xmlns:a16="http://schemas.microsoft.com/office/drawing/2014/main" id="{256299AB-E6D9-A647-9261-C13B5A09C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696"/>
                <a:ext cx="592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grpSp>
            <p:nvGrpSpPr>
              <p:cNvPr id="46" name="Group 127">
                <a:extLst>
                  <a:ext uri="{FF2B5EF4-FFF2-40B4-BE49-F238E27FC236}">
                    <a16:creationId xmlns:a16="http://schemas.microsoft.com/office/drawing/2014/main" id="{5D27575E-BB20-1445-A97C-0BF9DCCF05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1" name="AutoShape 128">
                  <a:extLst>
                    <a:ext uri="{FF2B5EF4-FFF2-40B4-BE49-F238E27FC236}">
                      <a16:creationId xmlns:a16="http://schemas.microsoft.com/office/drawing/2014/main" id="{11B201BE-D7DD-D347-9A8B-5D7174816B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6"/>
                  <a:ext cx="721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72" name="AutoShape 129">
                  <a:extLst>
                    <a:ext uri="{FF2B5EF4-FFF2-40B4-BE49-F238E27FC236}">
                      <a16:creationId xmlns:a16="http://schemas.microsoft.com/office/drawing/2014/main" id="{CE28B7F6-645C-7B4C-A238-DDAF9D5CC0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1"/>
                  <a:ext cx="688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7" name="Rectangle 130">
                <a:extLst>
                  <a:ext uri="{FF2B5EF4-FFF2-40B4-BE49-F238E27FC236}">
                    <a16:creationId xmlns:a16="http://schemas.microsoft.com/office/drawing/2014/main" id="{73B1D368-2A1D-054D-B8B8-08909AFA1A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1022"/>
                <a:ext cx="598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grpSp>
            <p:nvGrpSpPr>
              <p:cNvPr id="48" name="Group 131">
                <a:extLst>
                  <a:ext uri="{FF2B5EF4-FFF2-40B4-BE49-F238E27FC236}">
                    <a16:creationId xmlns:a16="http://schemas.microsoft.com/office/drawing/2014/main" id="{3941B37B-0AA5-F54B-88BF-CA473ECDDA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9" name="AutoShape 132">
                  <a:extLst>
                    <a:ext uri="{FF2B5EF4-FFF2-40B4-BE49-F238E27FC236}">
                      <a16:creationId xmlns:a16="http://schemas.microsoft.com/office/drawing/2014/main" id="{615D9F51-289F-304D-9AC2-95EFF90CA8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70" name="AutoShape 133">
                  <a:extLst>
                    <a:ext uri="{FF2B5EF4-FFF2-40B4-BE49-F238E27FC236}">
                      <a16:creationId xmlns:a16="http://schemas.microsoft.com/office/drawing/2014/main" id="{BBD68F38-12FD-AE45-B8C9-F2C8D3F287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2"/>
                  <a:ext cx="696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9" name="Rectangle 134">
                <a:extLst>
                  <a:ext uri="{FF2B5EF4-FFF2-40B4-BE49-F238E27FC236}">
                    <a16:creationId xmlns:a16="http://schemas.microsoft.com/office/drawing/2014/main" id="{3CDE45DF-6AD8-9441-B7C8-36CB71E8A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1356"/>
                <a:ext cx="598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50" name="Rectangle 135">
                <a:extLst>
                  <a:ext uri="{FF2B5EF4-FFF2-40B4-BE49-F238E27FC236}">
                    <a16:creationId xmlns:a16="http://schemas.microsoft.com/office/drawing/2014/main" id="{BFD46D69-55E7-3F42-B68C-3CC67CEA5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1653"/>
                <a:ext cx="598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grpSp>
            <p:nvGrpSpPr>
              <p:cNvPr id="51" name="Group 136">
                <a:extLst>
                  <a:ext uri="{FF2B5EF4-FFF2-40B4-BE49-F238E27FC236}">
                    <a16:creationId xmlns:a16="http://schemas.microsoft.com/office/drawing/2014/main" id="{876E5FAC-8243-1E4A-A167-8A6BEA5F89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7" name="AutoShape 137">
                  <a:extLst>
                    <a:ext uri="{FF2B5EF4-FFF2-40B4-BE49-F238E27FC236}">
                      <a16:creationId xmlns:a16="http://schemas.microsoft.com/office/drawing/2014/main" id="{27E67AB7-368F-B74B-8564-C584E0ED74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0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68" name="AutoShape 138">
                  <a:extLst>
                    <a:ext uri="{FF2B5EF4-FFF2-40B4-BE49-F238E27FC236}">
                      <a16:creationId xmlns:a16="http://schemas.microsoft.com/office/drawing/2014/main" id="{ABC8AD89-386B-9344-937C-E616F29ECC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585"/>
                  <a:ext cx="687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52" name="Freeform 139">
                <a:extLst>
                  <a:ext uri="{FF2B5EF4-FFF2-40B4-BE49-F238E27FC236}">
                    <a16:creationId xmlns:a16="http://schemas.microsoft.com/office/drawing/2014/main" id="{B0C4B574-7995-EA42-9378-E3B663C1C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36 w 328"/>
                  <a:gd name="T3" fmla="*/ 61 h 226"/>
                  <a:gd name="T4" fmla="*/ 135 w 328"/>
                  <a:gd name="T5" fmla="*/ 108 h 226"/>
                  <a:gd name="T6" fmla="*/ 0 w 328"/>
                  <a:gd name="T7" fmla="*/ 4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3" name="Group 140">
                <a:extLst>
                  <a:ext uri="{FF2B5EF4-FFF2-40B4-BE49-F238E27FC236}">
                    <a16:creationId xmlns:a16="http://schemas.microsoft.com/office/drawing/2014/main" id="{191A8426-E04E-E144-9AF4-6280B9C822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5" name="AutoShape 141">
                  <a:extLst>
                    <a:ext uri="{FF2B5EF4-FFF2-40B4-BE49-F238E27FC236}">
                      <a16:creationId xmlns:a16="http://schemas.microsoft.com/office/drawing/2014/main" id="{754A8353-DAD0-3649-AF20-43CDE05982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8"/>
                  <a:ext cx="728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66" name="AutoShape 142">
                  <a:extLst>
                    <a:ext uri="{FF2B5EF4-FFF2-40B4-BE49-F238E27FC236}">
                      <a16:creationId xmlns:a16="http://schemas.microsoft.com/office/drawing/2014/main" id="{4C898896-AF20-8A42-9F52-7630DB045E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5" cy="111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54" name="Rectangle 143">
                <a:extLst>
                  <a:ext uri="{FF2B5EF4-FFF2-40B4-BE49-F238E27FC236}">
                    <a16:creationId xmlns:a16="http://schemas.microsoft.com/office/drawing/2014/main" id="{852309EE-BAF1-6045-8318-292B47712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" y="429"/>
                <a:ext cx="67" cy="2292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55" name="Freeform 144">
                <a:extLst>
                  <a:ext uri="{FF2B5EF4-FFF2-40B4-BE49-F238E27FC236}">
                    <a16:creationId xmlns:a16="http://schemas.microsoft.com/office/drawing/2014/main" id="{D6BCA0B8-5147-4349-8DAA-497C6801F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20 w 296"/>
                  <a:gd name="T3" fmla="*/ 69 h 256"/>
                  <a:gd name="T4" fmla="*/ 122 w 296"/>
                  <a:gd name="T5" fmla="*/ 122 h 256"/>
                  <a:gd name="T6" fmla="*/ 0 w 296"/>
                  <a:gd name="T7" fmla="*/ 4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45">
                <a:extLst>
                  <a:ext uri="{FF2B5EF4-FFF2-40B4-BE49-F238E27FC236}">
                    <a16:creationId xmlns:a16="http://schemas.microsoft.com/office/drawing/2014/main" id="{8D2DA1AA-79E4-034A-9CF2-9D4EA9FF6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26 w 304"/>
                  <a:gd name="T3" fmla="*/ 79 h 288"/>
                  <a:gd name="T4" fmla="*/ 118 w 304"/>
                  <a:gd name="T5" fmla="*/ 139 h 288"/>
                  <a:gd name="T6" fmla="*/ 3 w 304"/>
                  <a:gd name="T7" fmla="*/ 6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Oval 146">
                <a:extLst>
                  <a:ext uri="{FF2B5EF4-FFF2-40B4-BE49-F238E27FC236}">
                    <a16:creationId xmlns:a16="http://schemas.microsoft.com/office/drawing/2014/main" id="{AA8232E7-65AE-324A-A735-B450ED97F0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0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58" name="Freeform 147">
                <a:extLst>
                  <a:ext uri="{FF2B5EF4-FFF2-40B4-BE49-F238E27FC236}">
                    <a16:creationId xmlns:a16="http://schemas.microsoft.com/office/drawing/2014/main" id="{6A013D58-56A5-9B4F-B26F-7F2C39722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51 h 240"/>
                  <a:gd name="T2" fmla="*/ 2 w 306"/>
                  <a:gd name="T3" fmla="*/ 116 h 240"/>
                  <a:gd name="T4" fmla="*/ 126 w 306"/>
                  <a:gd name="T5" fmla="*/ 53 h 240"/>
                  <a:gd name="T6" fmla="*/ 123 w 306"/>
                  <a:gd name="T7" fmla="*/ 0 h 240"/>
                  <a:gd name="T8" fmla="*/ 0 w 306"/>
                  <a:gd name="T9" fmla="*/ 51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AutoShape 148">
                <a:extLst>
                  <a:ext uri="{FF2B5EF4-FFF2-40B4-BE49-F238E27FC236}">
                    <a16:creationId xmlns:a16="http://schemas.microsoft.com/office/drawing/2014/main" id="{E30357EE-159F-7441-BFE6-077EEA9507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196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60" name="AutoShape 149">
                <a:extLst>
                  <a:ext uri="{FF2B5EF4-FFF2-40B4-BE49-F238E27FC236}">
                    <a16:creationId xmlns:a16="http://schemas.microsoft.com/office/drawing/2014/main" id="{728D7FE4-4677-3C44-8D15-25A7A7826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7" y="2714"/>
                <a:ext cx="1069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61" name="Oval 150">
                <a:extLst>
                  <a:ext uri="{FF2B5EF4-FFF2-40B4-BE49-F238E27FC236}">
                    <a16:creationId xmlns:a16="http://schemas.microsoft.com/office/drawing/2014/main" id="{AF6250FE-1316-574E-BD7E-9BA418961A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8" y="2380"/>
                <a:ext cx="155" cy="14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62" name="Oval 151">
                <a:extLst>
                  <a:ext uri="{FF2B5EF4-FFF2-40B4-BE49-F238E27FC236}">
                    <a16:creationId xmlns:a16="http://schemas.microsoft.com/office/drawing/2014/main" id="{20F31632-1D74-7E40-97E5-04E3F65F7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3" y="2387"/>
                <a:ext cx="161" cy="1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800">
                  <a:solidFill>
                    <a:srgbClr val="FF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3" name="Oval 152">
                <a:extLst>
                  <a:ext uri="{FF2B5EF4-FFF2-40B4-BE49-F238E27FC236}">
                    <a16:creationId xmlns:a16="http://schemas.microsoft.com/office/drawing/2014/main" id="{A4539796-D5C3-BA4F-B67B-9581E6B6F3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4" y="2380"/>
                <a:ext cx="155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64" name="Rectangle 153">
                <a:extLst>
                  <a:ext uri="{FF2B5EF4-FFF2-40B4-BE49-F238E27FC236}">
                    <a16:creationId xmlns:a16="http://schemas.microsoft.com/office/drawing/2014/main" id="{09F0DD56-B9AB-A949-A41A-017216DD4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8"/>
                <a:ext cx="87" cy="75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350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8F08-46A4-4846-A462-36C30D66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SYN flood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191BB-C842-8C4C-9763-CB117077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23</a:t>
            </a:fld>
            <a:endParaRPr lang="en-AU" altLang="x-none"/>
          </a:p>
        </p:txBody>
      </p:sp>
      <p:sp>
        <p:nvSpPr>
          <p:cNvPr id="76" name="Slide Number Placeholder 3">
            <a:extLst>
              <a:ext uri="{FF2B5EF4-FFF2-40B4-BE49-F238E27FC236}">
                <a16:creationId xmlns:a16="http://schemas.microsoft.com/office/drawing/2014/main" id="{079CB5CB-8E0F-864A-84CE-31EAC83BADDA}"/>
              </a:ext>
            </a:extLst>
          </p:cNvPr>
          <p:cNvSpPr txBox="1">
            <a:spLocks/>
          </p:cNvSpPr>
          <p:nvPr/>
        </p:nvSpPr>
        <p:spPr bwMode="auto">
          <a:xfrm>
            <a:off x="8147050" y="4857750"/>
            <a:ext cx="818528" cy="14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8E41B671-95F8-AD49-965B-CC100353298F}" type="slidenum">
              <a:rPr lang="en-AU" altLang="x-none" smtClean="0"/>
              <a:pPr/>
              <a:t>23</a:t>
            </a:fld>
            <a:endParaRPr lang="en-AU" altLang="x-none"/>
          </a:p>
        </p:txBody>
      </p:sp>
      <p:sp>
        <p:nvSpPr>
          <p:cNvPr id="77" name="Line 5">
            <a:extLst>
              <a:ext uri="{FF2B5EF4-FFF2-40B4-BE49-F238E27FC236}">
                <a16:creationId xmlns:a16="http://schemas.microsoft.com/office/drawing/2014/main" id="{53194E53-B426-4145-B416-989922E694E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9160" y="1749811"/>
            <a:ext cx="0" cy="3006415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79" name="Line 10">
            <a:extLst>
              <a:ext uri="{FF2B5EF4-FFF2-40B4-BE49-F238E27FC236}">
                <a16:creationId xmlns:a16="http://schemas.microsoft.com/office/drawing/2014/main" id="{408AB586-E541-544B-B3DB-158D0EB3C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8678" y="1897450"/>
            <a:ext cx="2506662" cy="73501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83" name="Line 22">
            <a:extLst>
              <a:ext uri="{FF2B5EF4-FFF2-40B4-BE49-F238E27FC236}">
                <a16:creationId xmlns:a16="http://schemas.microsoft.com/office/drawing/2014/main" id="{4907139D-8747-A245-8497-3B8D094D52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19960" y="1792767"/>
            <a:ext cx="0" cy="3006415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86" name="Line 11">
            <a:extLst>
              <a:ext uri="{FF2B5EF4-FFF2-40B4-BE49-F238E27FC236}">
                <a16:creationId xmlns:a16="http://schemas.microsoft.com/office/drawing/2014/main" id="{E2467962-AED4-6D49-94B8-15CEF1208C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45504" y="2737237"/>
            <a:ext cx="2508250" cy="103505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91" name="Line 84">
            <a:extLst>
              <a:ext uri="{FF2B5EF4-FFF2-40B4-BE49-F238E27FC236}">
                <a16:creationId xmlns:a16="http://schemas.microsoft.com/office/drawing/2014/main" id="{29766B84-5790-0744-B453-5964C157BB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6142" y="3843723"/>
            <a:ext cx="2506663" cy="735013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latin typeface="Tahoma" charset="0"/>
              <a:ea typeface="ＭＳ Ｐゴシック" charset="0"/>
            </a:endParaRPr>
          </a:p>
        </p:txBody>
      </p:sp>
      <p:grpSp>
        <p:nvGrpSpPr>
          <p:cNvPr id="96" name="Group 105">
            <a:extLst>
              <a:ext uri="{FF2B5EF4-FFF2-40B4-BE49-F238E27FC236}">
                <a16:creationId xmlns:a16="http://schemas.microsoft.com/office/drawing/2014/main" id="{1FB81C31-9D0B-0740-BC30-B74FFF22E77A}"/>
              </a:ext>
            </a:extLst>
          </p:cNvPr>
          <p:cNvGrpSpPr>
            <a:grpSpLocks/>
          </p:cNvGrpSpPr>
          <p:nvPr/>
        </p:nvGrpSpPr>
        <p:grpSpPr bwMode="auto">
          <a:xfrm>
            <a:off x="264179" y="1714889"/>
            <a:ext cx="1047749" cy="701676"/>
            <a:chOff x="182" y="1387"/>
            <a:chExt cx="660" cy="4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 Box 91">
                  <a:extLst>
                    <a:ext uri="{FF2B5EF4-FFF2-40B4-BE49-F238E27FC236}">
                      <a16:creationId xmlns:a16="http://schemas.microsoft.com/office/drawing/2014/main" id="{D4A781CF-A5D0-8345-9555-949BBB8CB70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2" y="1616"/>
                  <a:ext cx="660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𝑆𝑌𝑁</m:t>
                      </m:r>
                    </m:oMath>
                  </a14:m>
                  <a:r>
                    <a:rPr lang="en-US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SENT</a:t>
                  </a:r>
                </a:p>
              </p:txBody>
            </p:sp>
          </mc:Choice>
          <mc:Fallback xmlns="">
            <p:sp>
              <p:nvSpPr>
                <p:cNvPr id="97" name="Text Box 91">
                  <a:extLst>
                    <a:ext uri="{FF2B5EF4-FFF2-40B4-BE49-F238E27FC236}">
                      <a16:creationId xmlns:a16="http://schemas.microsoft.com/office/drawing/2014/main" id="{D4A781CF-A5D0-8345-9555-949BBB8CB7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2" y="1616"/>
                  <a:ext cx="660" cy="213"/>
                </a:xfrm>
                <a:prstGeom prst="rect">
                  <a:avLst/>
                </a:prstGeom>
                <a:blipFill>
                  <a:blip r:embed="rId3"/>
                  <a:stretch>
                    <a:fillRect t="-3704" r="-2410" b="-18519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Line 103">
              <a:extLst>
                <a:ext uri="{FF2B5EF4-FFF2-40B4-BE49-F238E27FC236}">
                  <a16:creationId xmlns:a16="http://schemas.microsoft.com/office/drawing/2014/main" id="{82739298-042B-F245-A210-E210EF2F2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1387"/>
              <a:ext cx="0" cy="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02" name="Group 108">
            <a:extLst>
              <a:ext uri="{FF2B5EF4-FFF2-40B4-BE49-F238E27FC236}">
                <a16:creationId xmlns:a16="http://schemas.microsoft.com/office/drawing/2014/main" id="{5F8543E3-04CA-8D4F-BE69-FA231DCA09B2}"/>
              </a:ext>
            </a:extLst>
          </p:cNvPr>
          <p:cNvGrpSpPr>
            <a:grpSpLocks/>
          </p:cNvGrpSpPr>
          <p:nvPr/>
        </p:nvGrpSpPr>
        <p:grpSpPr bwMode="auto">
          <a:xfrm>
            <a:off x="7719082" y="1770449"/>
            <a:ext cx="1082675" cy="1193799"/>
            <a:chOff x="4878" y="1422"/>
            <a:chExt cx="682" cy="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 Box 99">
                  <a:extLst>
                    <a:ext uri="{FF2B5EF4-FFF2-40B4-BE49-F238E27FC236}">
                      <a16:creationId xmlns:a16="http://schemas.microsoft.com/office/drawing/2014/main" id="{C7B1FA47-FB77-0349-A53D-CFFEA385664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78" y="1961"/>
                  <a:ext cx="682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𝑆𝑌𝑁</m:t>
                      </m:r>
                    </m:oMath>
                  </a14:m>
                  <a:r>
                    <a:rPr lang="en-US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RCVD</a:t>
                  </a:r>
                </a:p>
              </p:txBody>
            </p:sp>
          </mc:Choice>
          <mc:Fallback xmlns="">
            <p:sp>
              <p:nvSpPr>
                <p:cNvPr id="103" name="Text Box 99">
                  <a:extLst>
                    <a:ext uri="{FF2B5EF4-FFF2-40B4-BE49-F238E27FC236}">
                      <a16:creationId xmlns:a16="http://schemas.microsoft.com/office/drawing/2014/main" id="{C7B1FA47-FB77-0349-A53D-CFFEA3856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78" y="1961"/>
                  <a:ext cx="682" cy="213"/>
                </a:xfrm>
                <a:prstGeom prst="rect">
                  <a:avLst/>
                </a:prstGeom>
                <a:blipFill>
                  <a:blip r:embed="rId4"/>
                  <a:stretch>
                    <a:fillRect t="-3704" r="-1163" b="-2222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Line 106">
              <a:extLst>
                <a:ext uri="{FF2B5EF4-FFF2-40B4-BE49-F238E27FC236}">
                  <a16:creationId xmlns:a16="http://schemas.microsoft.com/office/drawing/2014/main" id="{9655FF71-8813-E340-B0CB-261375353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9" y="1422"/>
              <a:ext cx="0" cy="5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05" name="Line 107">
            <a:extLst>
              <a:ext uri="{FF2B5EF4-FFF2-40B4-BE49-F238E27FC236}">
                <a16:creationId xmlns:a16="http://schemas.microsoft.com/office/drawing/2014/main" id="{D8772932-D206-8248-BE68-57BC89CA5DC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3454" y="2972188"/>
            <a:ext cx="0" cy="1370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latin typeface="Tahoma" charset="0"/>
              <a:ea typeface="ＭＳ Ｐゴシック" charset="0"/>
            </a:endParaRPr>
          </a:p>
        </p:txBody>
      </p:sp>
      <p:grpSp>
        <p:nvGrpSpPr>
          <p:cNvPr id="106" name="Group 113">
            <a:extLst>
              <a:ext uri="{FF2B5EF4-FFF2-40B4-BE49-F238E27FC236}">
                <a16:creationId xmlns:a16="http://schemas.microsoft.com/office/drawing/2014/main" id="{42FD89D6-D384-AC4C-8E3B-373E4E633EAE}"/>
              </a:ext>
            </a:extLst>
          </p:cNvPr>
          <p:cNvGrpSpPr>
            <a:grpSpLocks/>
          </p:cNvGrpSpPr>
          <p:nvPr/>
        </p:nvGrpSpPr>
        <p:grpSpPr bwMode="auto">
          <a:xfrm>
            <a:off x="270529" y="1025913"/>
            <a:ext cx="8551862" cy="738188"/>
            <a:chOff x="193" y="1002"/>
            <a:chExt cx="5387" cy="465"/>
          </a:xfrm>
        </p:grpSpPr>
        <p:sp>
          <p:nvSpPr>
            <p:cNvPr id="107" name="Text Box 114">
              <a:extLst>
                <a:ext uri="{FF2B5EF4-FFF2-40B4-BE49-F238E27FC236}">
                  <a16:creationId xmlns:a16="http://schemas.microsoft.com/office/drawing/2014/main" id="{23BB52C0-EAAE-4140-9A60-AC2E9E000D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" y="1002"/>
              <a:ext cx="731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dirty="0">
                  <a:solidFill>
                    <a:schemeClr val="accent2"/>
                  </a:solidFill>
                </a:rPr>
                <a:t>client state</a:t>
              </a:r>
            </a:p>
            <a:p>
              <a:pPr algn="r">
                <a:defRPr/>
              </a:pP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08" name="Text Box 115">
              <a:extLst>
                <a:ext uri="{FF2B5EF4-FFF2-40B4-BE49-F238E27FC236}">
                  <a16:creationId xmlns:a16="http://schemas.microsoft.com/office/drawing/2014/main" id="{10FCDAAE-0170-A04B-8580-6B863B367A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" y="1243"/>
              <a:ext cx="47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LISTEN</a:t>
              </a:r>
            </a:p>
          </p:txBody>
        </p:sp>
        <p:sp>
          <p:nvSpPr>
            <p:cNvPr id="109" name="Text Box 116">
              <a:extLst>
                <a:ext uri="{FF2B5EF4-FFF2-40B4-BE49-F238E27FC236}">
                  <a16:creationId xmlns:a16="http://schemas.microsoft.com/office/drawing/2014/main" id="{4CDB27FE-3E03-8C46-85F0-D7949BF0B9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" y="1013"/>
              <a:ext cx="78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dirty="0">
                  <a:solidFill>
                    <a:schemeClr val="accent2"/>
                  </a:solidFill>
                </a:rPr>
                <a:t>server state</a:t>
              </a:r>
            </a:p>
            <a:p>
              <a:pPr algn="r">
                <a:defRPr/>
              </a:pP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10" name="Text Box 117">
              <a:extLst>
                <a:ext uri="{FF2B5EF4-FFF2-40B4-BE49-F238E27FC236}">
                  <a16:creationId xmlns:a16="http://schemas.microsoft.com/office/drawing/2014/main" id="{A06A0331-599F-2C4B-97CF-A947ABBFBB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8" y="1254"/>
              <a:ext cx="47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LISTEN</a:t>
              </a:r>
            </a:p>
          </p:txBody>
        </p:sp>
        <p:grpSp>
          <p:nvGrpSpPr>
            <p:cNvPr id="111" name="Group 118">
              <a:extLst>
                <a:ext uri="{FF2B5EF4-FFF2-40B4-BE49-F238E27FC236}">
                  <a16:creationId xmlns:a16="http://schemas.microsoft.com/office/drawing/2014/main" id="{4DEE285B-AE31-0C48-8F48-330CBF7569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4" y="1049"/>
              <a:ext cx="405" cy="378"/>
              <a:chOff x="-44" y="1473"/>
              <a:chExt cx="981" cy="1105"/>
            </a:xfrm>
          </p:grpSpPr>
          <p:pic>
            <p:nvPicPr>
              <p:cNvPr id="145" name="Picture 119" descr="desktop_computer_stylized_medium">
                <a:extLst>
                  <a:ext uri="{FF2B5EF4-FFF2-40B4-BE49-F238E27FC236}">
                    <a16:creationId xmlns:a16="http://schemas.microsoft.com/office/drawing/2014/main" id="{D908620D-17D4-6A48-98F8-A45D81D6DC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6" name="Freeform 120">
                <a:extLst>
                  <a:ext uri="{FF2B5EF4-FFF2-40B4-BE49-F238E27FC236}">
                    <a16:creationId xmlns:a16="http://schemas.microsoft.com/office/drawing/2014/main" id="{6291F59C-2F41-4B4A-B8D4-83E1AF6F1B1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967 w 356"/>
                  <a:gd name="T3" fmla="*/ 50 h 368"/>
                  <a:gd name="T4" fmla="*/ 1147 w 356"/>
                  <a:gd name="T5" fmla="*/ 1052 h 368"/>
                  <a:gd name="T6" fmla="*/ 253 w 356"/>
                  <a:gd name="T7" fmla="*/ 13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12" name="Group 121">
              <a:extLst>
                <a:ext uri="{FF2B5EF4-FFF2-40B4-BE49-F238E27FC236}">
                  <a16:creationId xmlns:a16="http://schemas.microsoft.com/office/drawing/2014/main" id="{7A030E91-E205-BA4D-86C9-C852548046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2" y="1051"/>
              <a:ext cx="212" cy="323"/>
              <a:chOff x="4140" y="429"/>
              <a:chExt cx="1425" cy="2396"/>
            </a:xfrm>
          </p:grpSpPr>
          <p:sp>
            <p:nvSpPr>
              <p:cNvPr id="113" name="Freeform 122">
                <a:extLst>
                  <a:ext uri="{FF2B5EF4-FFF2-40B4-BE49-F238E27FC236}">
                    <a16:creationId xmlns:a16="http://schemas.microsoft.com/office/drawing/2014/main" id="{40C16EC9-4E42-3948-B7BC-0FA4E845C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6 w 354"/>
                  <a:gd name="T1" fmla="*/ 0 h 2742"/>
                  <a:gd name="T2" fmla="*/ 145 w 354"/>
                  <a:gd name="T3" fmla="*/ 164 h 2742"/>
                  <a:gd name="T4" fmla="*/ 142 w 354"/>
                  <a:gd name="T5" fmla="*/ 1268 h 2742"/>
                  <a:gd name="T6" fmla="*/ 0 w 354"/>
                  <a:gd name="T7" fmla="*/ 1325 h 2742"/>
                  <a:gd name="T8" fmla="*/ 2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Rectangle 123">
                <a:extLst>
                  <a:ext uri="{FF2B5EF4-FFF2-40B4-BE49-F238E27FC236}">
                    <a16:creationId xmlns:a16="http://schemas.microsoft.com/office/drawing/2014/main" id="{42F12DD3-73FA-C446-BCD3-F16AC1BBEE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7" y="429"/>
                <a:ext cx="1049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15" name="Freeform 124">
                <a:extLst>
                  <a:ext uri="{FF2B5EF4-FFF2-40B4-BE49-F238E27FC236}">
                    <a16:creationId xmlns:a16="http://schemas.microsoft.com/office/drawing/2014/main" id="{03D2F1CB-E3D7-4B4E-AF60-40C763899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3 w 211"/>
                  <a:gd name="T1" fmla="*/ 0 h 2537"/>
                  <a:gd name="T2" fmla="*/ 87 w 211"/>
                  <a:gd name="T3" fmla="*/ 106 h 2537"/>
                  <a:gd name="T4" fmla="*/ 3 w 211"/>
                  <a:gd name="T5" fmla="*/ 1208 h 2537"/>
                  <a:gd name="T6" fmla="*/ 3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25">
                <a:extLst>
                  <a:ext uri="{FF2B5EF4-FFF2-40B4-BE49-F238E27FC236}">
                    <a16:creationId xmlns:a16="http://schemas.microsoft.com/office/drawing/2014/main" id="{6968232D-48A3-F74C-ABA5-9D762E2C6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36 w 328"/>
                  <a:gd name="T3" fmla="*/ 62 h 226"/>
                  <a:gd name="T4" fmla="*/ 135 w 328"/>
                  <a:gd name="T5" fmla="*/ 110 h 226"/>
                  <a:gd name="T6" fmla="*/ 0 w 328"/>
                  <a:gd name="T7" fmla="*/ 4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Rectangle 126">
                <a:extLst>
                  <a:ext uri="{FF2B5EF4-FFF2-40B4-BE49-F238E27FC236}">
                    <a16:creationId xmlns:a16="http://schemas.microsoft.com/office/drawing/2014/main" id="{B8046D76-87C1-5A49-9CBA-8EBD0D174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696"/>
                <a:ext cx="592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grpSp>
            <p:nvGrpSpPr>
              <p:cNvPr id="118" name="Group 127">
                <a:extLst>
                  <a:ext uri="{FF2B5EF4-FFF2-40B4-BE49-F238E27FC236}">
                    <a16:creationId xmlns:a16="http://schemas.microsoft.com/office/drawing/2014/main" id="{C352EF11-CF9A-4847-9A1C-D5438E8665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43" name="AutoShape 128">
                  <a:extLst>
                    <a:ext uri="{FF2B5EF4-FFF2-40B4-BE49-F238E27FC236}">
                      <a16:creationId xmlns:a16="http://schemas.microsoft.com/office/drawing/2014/main" id="{70B2A97B-8485-DB40-9FEA-DDE57D7997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6"/>
                  <a:ext cx="721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144" name="AutoShape 129">
                  <a:extLst>
                    <a:ext uri="{FF2B5EF4-FFF2-40B4-BE49-F238E27FC236}">
                      <a16:creationId xmlns:a16="http://schemas.microsoft.com/office/drawing/2014/main" id="{D5C7509F-7895-074D-B905-90A24669B2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1"/>
                  <a:ext cx="688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19" name="Rectangle 130">
                <a:extLst>
                  <a:ext uri="{FF2B5EF4-FFF2-40B4-BE49-F238E27FC236}">
                    <a16:creationId xmlns:a16="http://schemas.microsoft.com/office/drawing/2014/main" id="{E8E88148-E295-AB45-ABF8-65CD3D87A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1022"/>
                <a:ext cx="598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grpSp>
            <p:nvGrpSpPr>
              <p:cNvPr id="120" name="Group 131">
                <a:extLst>
                  <a:ext uri="{FF2B5EF4-FFF2-40B4-BE49-F238E27FC236}">
                    <a16:creationId xmlns:a16="http://schemas.microsoft.com/office/drawing/2014/main" id="{AFF825C4-33B2-BD44-A56D-D70AF2E7C0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41" name="AutoShape 132">
                  <a:extLst>
                    <a:ext uri="{FF2B5EF4-FFF2-40B4-BE49-F238E27FC236}">
                      <a16:creationId xmlns:a16="http://schemas.microsoft.com/office/drawing/2014/main" id="{D319D6EA-AE2C-A048-872E-06709FA30E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142" name="AutoShape 133">
                  <a:extLst>
                    <a:ext uri="{FF2B5EF4-FFF2-40B4-BE49-F238E27FC236}">
                      <a16:creationId xmlns:a16="http://schemas.microsoft.com/office/drawing/2014/main" id="{7A0595B6-E216-224A-93A7-A3CB24C985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2"/>
                  <a:ext cx="696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21" name="Rectangle 134">
                <a:extLst>
                  <a:ext uri="{FF2B5EF4-FFF2-40B4-BE49-F238E27FC236}">
                    <a16:creationId xmlns:a16="http://schemas.microsoft.com/office/drawing/2014/main" id="{C466EA91-5A8F-0144-8F20-006AA7BAD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1356"/>
                <a:ext cx="598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22" name="Rectangle 135">
                <a:extLst>
                  <a:ext uri="{FF2B5EF4-FFF2-40B4-BE49-F238E27FC236}">
                    <a16:creationId xmlns:a16="http://schemas.microsoft.com/office/drawing/2014/main" id="{15AA13BC-E07F-F846-8CBD-3AD4ECF45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1653"/>
                <a:ext cx="598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grpSp>
            <p:nvGrpSpPr>
              <p:cNvPr id="123" name="Group 136">
                <a:extLst>
                  <a:ext uri="{FF2B5EF4-FFF2-40B4-BE49-F238E27FC236}">
                    <a16:creationId xmlns:a16="http://schemas.microsoft.com/office/drawing/2014/main" id="{9006CDDF-10D1-8145-BF59-5F1FD59DEF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9" name="AutoShape 137">
                  <a:extLst>
                    <a:ext uri="{FF2B5EF4-FFF2-40B4-BE49-F238E27FC236}">
                      <a16:creationId xmlns:a16="http://schemas.microsoft.com/office/drawing/2014/main" id="{2B5A97B2-ED69-1547-B558-F54C2F84AE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0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140" name="AutoShape 138">
                  <a:extLst>
                    <a:ext uri="{FF2B5EF4-FFF2-40B4-BE49-F238E27FC236}">
                      <a16:creationId xmlns:a16="http://schemas.microsoft.com/office/drawing/2014/main" id="{CF4E4879-3449-8E4B-9C62-04783EA4A9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585"/>
                  <a:ext cx="687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24" name="Freeform 139">
                <a:extLst>
                  <a:ext uri="{FF2B5EF4-FFF2-40B4-BE49-F238E27FC236}">
                    <a16:creationId xmlns:a16="http://schemas.microsoft.com/office/drawing/2014/main" id="{D057D534-0490-A542-8D11-F009A564F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36 w 328"/>
                  <a:gd name="T3" fmla="*/ 61 h 226"/>
                  <a:gd name="T4" fmla="*/ 135 w 328"/>
                  <a:gd name="T5" fmla="*/ 108 h 226"/>
                  <a:gd name="T6" fmla="*/ 0 w 328"/>
                  <a:gd name="T7" fmla="*/ 4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5" name="Group 140">
                <a:extLst>
                  <a:ext uri="{FF2B5EF4-FFF2-40B4-BE49-F238E27FC236}">
                    <a16:creationId xmlns:a16="http://schemas.microsoft.com/office/drawing/2014/main" id="{992DD154-9F60-A44C-B03D-501361C23C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7" name="AutoShape 141">
                  <a:extLst>
                    <a:ext uri="{FF2B5EF4-FFF2-40B4-BE49-F238E27FC236}">
                      <a16:creationId xmlns:a16="http://schemas.microsoft.com/office/drawing/2014/main" id="{C788C12F-C484-7E40-8120-05554F2433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8"/>
                  <a:ext cx="728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138" name="AutoShape 142">
                  <a:extLst>
                    <a:ext uri="{FF2B5EF4-FFF2-40B4-BE49-F238E27FC236}">
                      <a16:creationId xmlns:a16="http://schemas.microsoft.com/office/drawing/2014/main" id="{960D2EA7-826F-E746-869C-AADB2E0670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5" cy="111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26" name="Rectangle 143">
                <a:extLst>
                  <a:ext uri="{FF2B5EF4-FFF2-40B4-BE49-F238E27FC236}">
                    <a16:creationId xmlns:a16="http://schemas.microsoft.com/office/drawing/2014/main" id="{46E3BE6B-73B6-4D46-8727-1E2F41B02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" y="429"/>
                <a:ext cx="67" cy="2292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27" name="Freeform 144">
                <a:extLst>
                  <a:ext uri="{FF2B5EF4-FFF2-40B4-BE49-F238E27FC236}">
                    <a16:creationId xmlns:a16="http://schemas.microsoft.com/office/drawing/2014/main" id="{FFB22067-F033-EA44-BC2A-91530F8DCD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20 w 296"/>
                  <a:gd name="T3" fmla="*/ 69 h 256"/>
                  <a:gd name="T4" fmla="*/ 122 w 296"/>
                  <a:gd name="T5" fmla="*/ 122 h 256"/>
                  <a:gd name="T6" fmla="*/ 0 w 296"/>
                  <a:gd name="T7" fmla="*/ 4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45">
                <a:extLst>
                  <a:ext uri="{FF2B5EF4-FFF2-40B4-BE49-F238E27FC236}">
                    <a16:creationId xmlns:a16="http://schemas.microsoft.com/office/drawing/2014/main" id="{BCBFDB42-2C43-3543-8CC3-F384FFDDA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26 w 304"/>
                  <a:gd name="T3" fmla="*/ 79 h 288"/>
                  <a:gd name="T4" fmla="*/ 118 w 304"/>
                  <a:gd name="T5" fmla="*/ 139 h 288"/>
                  <a:gd name="T6" fmla="*/ 3 w 304"/>
                  <a:gd name="T7" fmla="*/ 6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Oval 146">
                <a:extLst>
                  <a:ext uri="{FF2B5EF4-FFF2-40B4-BE49-F238E27FC236}">
                    <a16:creationId xmlns:a16="http://schemas.microsoft.com/office/drawing/2014/main" id="{7FE93BDF-3FE3-A144-B62C-2304EE08B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0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30" name="Freeform 147">
                <a:extLst>
                  <a:ext uri="{FF2B5EF4-FFF2-40B4-BE49-F238E27FC236}">
                    <a16:creationId xmlns:a16="http://schemas.microsoft.com/office/drawing/2014/main" id="{703B8D20-AB60-394F-B30A-DB2D3629D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51 h 240"/>
                  <a:gd name="T2" fmla="*/ 2 w 306"/>
                  <a:gd name="T3" fmla="*/ 116 h 240"/>
                  <a:gd name="T4" fmla="*/ 126 w 306"/>
                  <a:gd name="T5" fmla="*/ 53 h 240"/>
                  <a:gd name="T6" fmla="*/ 123 w 306"/>
                  <a:gd name="T7" fmla="*/ 0 h 240"/>
                  <a:gd name="T8" fmla="*/ 0 w 306"/>
                  <a:gd name="T9" fmla="*/ 51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AutoShape 148">
                <a:extLst>
                  <a:ext uri="{FF2B5EF4-FFF2-40B4-BE49-F238E27FC236}">
                    <a16:creationId xmlns:a16="http://schemas.microsoft.com/office/drawing/2014/main" id="{C8BB62DC-081F-F048-92B1-3C034019B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196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32" name="AutoShape 149">
                <a:extLst>
                  <a:ext uri="{FF2B5EF4-FFF2-40B4-BE49-F238E27FC236}">
                    <a16:creationId xmlns:a16="http://schemas.microsoft.com/office/drawing/2014/main" id="{CE1A4727-DC50-9945-A67A-E71157B53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7" y="2714"/>
                <a:ext cx="1069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33" name="Oval 150">
                <a:extLst>
                  <a:ext uri="{FF2B5EF4-FFF2-40B4-BE49-F238E27FC236}">
                    <a16:creationId xmlns:a16="http://schemas.microsoft.com/office/drawing/2014/main" id="{1F424F3C-84E4-0944-B65F-D3ED205C78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8" y="2380"/>
                <a:ext cx="155" cy="14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34" name="Oval 151">
                <a:extLst>
                  <a:ext uri="{FF2B5EF4-FFF2-40B4-BE49-F238E27FC236}">
                    <a16:creationId xmlns:a16="http://schemas.microsoft.com/office/drawing/2014/main" id="{D02D0C0F-D8A4-C948-B601-2531A5F10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3" y="2387"/>
                <a:ext cx="161" cy="1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800">
                  <a:solidFill>
                    <a:srgbClr val="FF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35" name="Oval 152">
                <a:extLst>
                  <a:ext uri="{FF2B5EF4-FFF2-40B4-BE49-F238E27FC236}">
                    <a16:creationId xmlns:a16="http://schemas.microsoft.com/office/drawing/2014/main" id="{A6D6C02A-1C9E-8C4B-8CAF-0D6FEF8FE3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4" y="2380"/>
                <a:ext cx="155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36" name="Rectangle 153">
                <a:extLst>
                  <a:ext uri="{FF2B5EF4-FFF2-40B4-BE49-F238E27FC236}">
                    <a16:creationId xmlns:a16="http://schemas.microsoft.com/office/drawing/2014/main" id="{AF6C0B23-BEA8-D043-B478-4025B308D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8"/>
                <a:ext cx="87" cy="75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</p:grpSp>
      </p:grpSp>
      <p:pic>
        <p:nvPicPr>
          <p:cNvPr id="149" name="Picture 148" descr="A close up of a clock&#10;&#10;Description automatically generated">
            <a:extLst>
              <a:ext uri="{FF2B5EF4-FFF2-40B4-BE49-F238E27FC236}">
                <a16:creationId xmlns:a16="http://schemas.microsoft.com/office/drawing/2014/main" id="{0745F4C0-5C10-E143-A4CC-9138E495EA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77" y="3657194"/>
            <a:ext cx="1100526" cy="1100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 Box 21">
                <a:extLst>
                  <a:ext uri="{FF2B5EF4-FFF2-40B4-BE49-F238E27FC236}">
                    <a16:creationId xmlns:a16="http://schemas.microsoft.com/office/drawing/2014/main" id="{BC62DBB4-727C-8247-8361-6F4F16691A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77016" y="1676787"/>
                <a:ext cx="1836737" cy="479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r">
                  <a:lnSpc>
                    <a:spcPct val="90000"/>
                  </a:lnSpc>
                  <a:defRPr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:r>
                  <a:rPr lang="en-US" sz="1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init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seq num,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r">
                  <a:lnSpc>
                    <a:spcPct val="90000"/>
                  </a:lnSpc>
                  <a:defRPr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send TCP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𝑆𝑌𝑁</m:t>
                    </m:r>
                  </m:oMath>
                </a14:m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msg</a:t>
                </a:r>
              </a:p>
            </p:txBody>
          </p:sp>
        </mc:Choice>
        <mc:Fallback xmlns="">
          <p:sp>
            <p:nvSpPr>
              <p:cNvPr id="150" name="Text Box 21">
                <a:extLst>
                  <a:ext uri="{FF2B5EF4-FFF2-40B4-BE49-F238E27FC236}">
                    <a16:creationId xmlns:a16="http://schemas.microsoft.com/office/drawing/2014/main" id="{BC62DBB4-727C-8247-8361-6F4F16691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77016" y="1676787"/>
                <a:ext cx="1836737" cy="479425"/>
              </a:xfrm>
              <a:prstGeom prst="rect">
                <a:avLst/>
              </a:prstGeom>
              <a:blipFill>
                <a:blip r:embed="rId7"/>
                <a:stretch>
                  <a:fillRect t="-7895" r="-690" b="-1315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 Box 93">
                <a:extLst>
                  <a:ext uri="{FF2B5EF4-FFF2-40B4-BE49-F238E27FC236}">
                    <a16:creationId xmlns:a16="http://schemas.microsoft.com/office/drawing/2014/main" id="{A4DF20CB-4238-6A42-BC63-5987FABCDB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0904" y="2346712"/>
                <a:ext cx="1995488" cy="6746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l">
                  <a:lnSpc>
                    <a:spcPct val="90000"/>
                  </a:lnSpc>
                  <a:defRPr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:r>
                  <a:rPr lang="en-US" sz="1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init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seq num,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90000"/>
                  </a:lnSpc>
                  <a:defRPr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send TCP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𝑆𝑌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𝐴𝐶𝐾</m:t>
                        </m:r>
                      </m:sub>
                    </m:sSub>
                    <m:r>
                      <a:rPr lang="en-US" sz="1400" b="0" i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msg, ack-</a:t>
                </a:r>
                <a:r>
                  <a:rPr lang="en-US" sz="1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ing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𝑆𝑌𝑁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1" name="Text Box 93">
                <a:extLst>
                  <a:ext uri="{FF2B5EF4-FFF2-40B4-BE49-F238E27FC236}">
                    <a16:creationId xmlns:a16="http://schemas.microsoft.com/office/drawing/2014/main" id="{A4DF20CB-4238-6A42-BC63-5987FABCD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10904" y="2346712"/>
                <a:ext cx="1995488" cy="674688"/>
              </a:xfrm>
              <a:prstGeom prst="rect">
                <a:avLst/>
              </a:prstGeom>
              <a:blipFill>
                <a:blip r:embed="rId8"/>
                <a:stretch>
                  <a:fillRect l="-633" t="-5556" b="-925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Oval 151">
            <a:extLst>
              <a:ext uri="{FF2B5EF4-FFF2-40B4-BE49-F238E27FC236}">
                <a16:creationId xmlns:a16="http://schemas.microsoft.com/office/drawing/2014/main" id="{0A3DBAF0-53B5-A247-8799-4340BBB20327}"/>
              </a:ext>
            </a:extLst>
          </p:cNvPr>
          <p:cNvSpPr/>
          <p:nvPr/>
        </p:nvSpPr>
        <p:spPr>
          <a:xfrm>
            <a:off x="5309836" y="849240"/>
            <a:ext cx="977153" cy="97715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DCD719-81D0-8C49-8E27-74BDA5DDB999}"/>
              </a:ext>
            </a:extLst>
          </p:cNvPr>
          <p:cNvSpPr txBox="1"/>
          <p:nvPr/>
        </p:nvSpPr>
        <p:spPr>
          <a:xfrm>
            <a:off x="5309836" y="572027"/>
            <a:ext cx="1108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 attack</a:t>
            </a:r>
          </a:p>
        </p:txBody>
      </p:sp>
    </p:spTree>
    <p:extLst>
      <p:ext uri="{BB962C8B-B14F-4D97-AF65-F5344CB8AC3E}">
        <p14:creationId xmlns:p14="http://schemas.microsoft.com/office/powerpoint/2010/main" val="52264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9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8F08-46A4-4846-A462-36C30D66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SYN Flood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191BB-C842-8C4C-9763-CB117077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24</a:t>
            </a:fld>
            <a:endParaRPr lang="en-AU" altLang="x-none"/>
          </a:p>
        </p:txBody>
      </p:sp>
      <p:sp>
        <p:nvSpPr>
          <p:cNvPr id="76" name="Slide Number Placeholder 3">
            <a:extLst>
              <a:ext uri="{FF2B5EF4-FFF2-40B4-BE49-F238E27FC236}">
                <a16:creationId xmlns:a16="http://schemas.microsoft.com/office/drawing/2014/main" id="{079CB5CB-8E0F-864A-84CE-31EAC83BADDA}"/>
              </a:ext>
            </a:extLst>
          </p:cNvPr>
          <p:cNvSpPr txBox="1">
            <a:spLocks/>
          </p:cNvSpPr>
          <p:nvPr/>
        </p:nvSpPr>
        <p:spPr bwMode="auto">
          <a:xfrm>
            <a:off x="8147050" y="4857750"/>
            <a:ext cx="818528" cy="14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8E41B671-95F8-AD49-965B-CC100353298F}" type="slidenum">
              <a:rPr lang="en-AU" altLang="x-none" smtClean="0"/>
              <a:pPr/>
              <a:t>24</a:t>
            </a:fld>
            <a:endParaRPr lang="en-AU" altLang="x-none"/>
          </a:p>
        </p:txBody>
      </p:sp>
      <p:sp>
        <p:nvSpPr>
          <p:cNvPr id="77" name="Line 5">
            <a:extLst>
              <a:ext uri="{FF2B5EF4-FFF2-40B4-BE49-F238E27FC236}">
                <a16:creationId xmlns:a16="http://schemas.microsoft.com/office/drawing/2014/main" id="{53194E53-B426-4145-B416-989922E694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6467" y="1749812"/>
            <a:ext cx="0" cy="987426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79" name="Line 10">
            <a:extLst>
              <a:ext uri="{FF2B5EF4-FFF2-40B4-BE49-F238E27FC236}">
                <a16:creationId xmlns:a16="http://schemas.microsoft.com/office/drawing/2014/main" id="{408AB586-E541-544B-B3DB-158D0EB3C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8678" y="1897450"/>
            <a:ext cx="2506662" cy="73501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83" name="Line 22">
            <a:extLst>
              <a:ext uri="{FF2B5EF4-FFF2-40B4-BE49-F238E27FC236}">
                <a16:creationId xmlns:a16="http://schemas.microsoft.com/office/drawing/2014/main" id="{4907139D-8747-A245-8497-3B8D094D52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9960" y="1792767"/>
            <a:ext cx="0" cy="2771741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86" name="Line 11">
            <a:extLst>
              <a:ext uri="{FF2B5EF4-FFF2-40B4-BE49-F238E27FC236}">
                <a16:creationId xmlns:a16="http://schemas.microsoft.com/office/drawing/2014/main" id="{E2467962-AED4-6D49-94B8-15CEF1208C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3653" y="2737236"/>
            <a:ext cx="4140101" cy="1082731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grpSp>
        <p:nvGrpSpPr>
          <p:cNvPr id="96" name="Group 105">
            <a:extLst>
              <a:ext uri="{FF2B5EF4-FFF2-40B4-BE49-F238E27FC236}">
                <a16:creationId xmlns:a16="http://schemas.microsoft.com/office/drawing/2014/main" id="{1FB81C31-9D0B-0740-BC30-B74FFF22E77A}"/>
              </a:ext>
            </a:extLst>
          </p:cNvPr>
          <p:cNvGrpSpPr>
            <a:grpSpLocks/>
          </p:cNvGrpSpPr>
          <p:nvPr/>
        </p:nvGrpSpPr>
        <p:grpSpPr bwMode="auto">
          <a:xfrm>
            <a:off x="264179" y="1714889"/>
            <a:ext cx="1047749" cy="701676"/>
            <a:chOff x="182" y="1387"/>
            <a:chExt cx="660" cy="4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 Box 91">
                  <a:extLst>
                    <a:ext uri="{FF2B5EF4-FFF2-40B4-BE49-F238E27FC236}">
                      <a16:creationId xmlns:a16="http://schemas.microsoft.com/office/drawing/2014/main" id="{D4A781CF-A5D0-8345-9555-949BBB8CB70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2" y="1616"/>
                  <a:ext cx="660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𝑆𝑌𝑁</m:t>
                      </m:r>
                    </m:oMath>
                  </a14:m>
                  <a:r>
                    <a:rPr lang="en-US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SENT</a:t>
                  </a:r>
                </a:p>
              </p:txBody>
            </p:sp>
          </mc:Choice>
          <mc:Fallback xmlns="">
            <p:sp>
              <p:nvSpPr>
                <p:cNvPr id="97" name="Text Box 91">
                  <a:extLst>
                    <a:ext uri="{FF2B5EF4-FFF2-40B4-BE49-F238E27FC236}">
                      <a16:creationId xmlns:a16="http://schemas.microsoft.com/office/drawing/2014/main" id="{D4A781CF-A5D0-8345-9555-949BBB8CB7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2" y="1616"/>
                  <a:ext cx="660" cy="213"/>
                </a:xfrm>
                <a:prstGeom prst="rect">
                  <a:avLst/>
                </a:prstGeom>
                <a:blipFill>
                  <a:blip r:embed="rId3"/>
                  <a:stretch>
                    <a:fillRect t="-3704" r="-2410" b="-18519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Line 103">
              <a:extLst>
                <a:ext uri="{FF2B5EF4-FFF2-40B4-BE49-F238E27FC236}">
                  <a16:creationId xmlns:a16="http://schemas.microsoft.com/office/drawing/2014/main" id="{82739298-042B-F245-A210-E210EF2F2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1387"/>
              <a:ext cx="0" cy="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02" name="Group 108">
            <a:extLst>
              <a:ext uri="{FF2B5EF4-FFF2-40B4-BE49-F238E27FC236}">
                <a16:creationId xmlns:a16="http://schemas.microsoft.com/office/drawing/2014/main" id="{5F8543E3-04CA-8D4F-BE69-FA231DCA09B2}"/>
              </a:ext>
            </a:extLst>
          </p:cNvPr>
          <p:cNvGrpSpPr>
            <a:grpSpLocks/>
          </p:cNvGrpSpPr>
          <p:nvPr/>
        </p:nvGrpSpPr>
        <p:grpSpPr bwMode="auto">
          <a:xfrm>
            <a:off x="7719082" y="1770449"/>
            <a:ext cx="1082675" cy="1193799"/>
            <a:chOff x="4878" y="1422"/>
            <a:chExt cx="682" cy="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 Box 99">
                  <a:extLst>
                    <a:ext uri="{FF2B5EF4-FFF2-40B4-BE49-F238E27FC236}">
                      <a16:creationId xmlns:a16="http://schemas.microsoft.com/office/drawing/2014/main" id="{C7B1FA47-FB77-0349-A53D-CFFEA385664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78" y="1961"/>
                  <a:ext cx="682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𝑆𝑌𝑁</m:t>
                      </m:r>
                    </m:oMath>
                  </a14:m>
                  <a:r>
                    <a:rPr lang="en-US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RCVD</a:t>
                  </a:r>
                </a:p>
              </p:txBody>
            </p:sp>
          </mc:Choice>
          <mc:Fallback xmlns="">
            <p:sp>
              <p:nvSpPr>
                <p:cNvPr id="103" name="Text Box 99">
                  <a:extLst>
                    <a:ext uri="{FF2B5EF4-FFF2-40B4-BE49-F238E27FC236}">
                      <a16:creationId xmlns:a16="http://schemas.microsoft.com/office/drawing/2014/main" id="{C7B1FA47-FB77-0349-A53D-CFFEA3856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78" y="1961"/>
                  <a:ext cx="682" cy="213"/>
                </a:xfrm>
                <a:prstGeom prst="rect">
                  <a:avLst/>
                </a:prstGeom>
                <a:blipFill>
                  <a:blip r:embed="rId4"/>
                  <a:stretch>
                    <a:fillRect t="-3704" r="-1163" b="-2222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Line 106">
              <a:extLst>
                <a:ext uri="{FF2B5EF4-FFF2-40B4-BE49-F238E27FC236}">
                  <a16:creationId xmlns:a16="http://schemas.microsoft.com/office/drawing/2014/main" id="{9655FF71-8813-E340-B0CB-261375353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9" y="1422"/>
              <a:ext cx="0" cy="5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05" name="Line 107">
            <a:extLst>
              <a:ext uri="{FF2B5EF4-FFF2-40B4-BE49-F238E27FC236}">
                <a16:creationId xmlns:a16="http://schemas.microsoft.com/office/drawing/2014/main" id="{D8772932-D206-8248-BE68-57BC89CA5DC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3454" y="2972188"/>
            <a:ext cx="0" cy="1370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latin typeface="Tahoma" charset="0"/>
              <a:ea typeface="ＭＳ Ｐゴシック" charset="0"/>
            </a:endParaRPr>
          </a:p>
        </p:txBody>
      </p:sp>
      <p:grpSp>
        <p:nvGrpSpPr>
          <p:cNvPr id="106" name="Group 113">
            <a:extLst>
              <a:ext uri="{FF2B5EF4-FFF2-40B4-BE49-F238E27FC236}">
                <a16:creationId xmlns:a16="http://schemas.microsoft.com/office/drawing/2014/main" id="{42FD89D6-D384-AC4C-8E3B-373E4E633EAE}"/>
              </a:ext>
            </a:extLst>
          </p:cNvPr>
          <p:cNvGrpSpPr>
            <a:grpSpLocks/>
          </p:cNvGrpSpPr>
          <p:nvPr/>
        </p:nvGrpSpPr>
        <p:grpSpPr bwMode="auto">
          <a:xfrm>
            <a:off x="270529" y="1025913"/>
            <a:ext cx="8551862" cy="738188"/>
            <a:chOff x="193" y="1002"/>
            <a:chExt cx="5387" cy="465"/>
          </a:xfrm>
        </p:grpSpPr>
        <p:sp>
          <p:nvSpPr>
            <p:cNvPr id="107" name="Text Box 114">
              <a:extLst>
                <a:ext uri="{FF2B5EF4-FFF2-40B4-BE49-F238E27FC236}">
                  <a16:creationId xmlns:a16="http://schemas.microsoft.com/office/drawing/2014/main" id="{23BB52C0-EAAE-4140-9A60-AC2E9E000D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" y="1002"/>
              <a:ext cx="731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dirty="0">
                  <a:solidFill>
                    <a:schemeClr val="accent2"/>
                  </a:solidFill>
                </a:rPr>
                <a:t>client state</a:t>
              </a:r>
            </a:p>
            <a:p>
              <a:pPr algn="r">
                <a:defRPr/>
              </a:pP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08" name="Text Box 115">
              <a:extLst>
                <a:ext uri="{FF2B5EF4-FFF2-40B4-BE49-F238E27FC236}">
                  <a16:creationId xmlns:a16="http://schemas.microsoft.com/office/drawing/2014/main" id="{10FCDAAE-0170-A04B-8580-6B863B367A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" y="1243"/>
              <a:ext cx="47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LISTEN</a:t>
              </a:r>
            </a:p>
          </p:txBody>
        </p:sp>
        <p:sp>
          <p:nvSpPr>
            <p:cNvPr id="109" name="Text Box 116">
              <a:extLst>
                <a:ext uri="{FF2B5EF4-FFF2-40B4-BE49-F238E27FC236}">
                  <a16:creationId xmlns:a16="http://schemas.microsoft.com/office/drawing/2014/main" id="{4CDB27FE-3E03-8C46-85F0-D7949BF0B9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" y="1013"/>
              <a:ext cx="78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dirty="0">
                  <a:solidFill>
                    <a:schemeClr val="accent2"/>
                  </a:solidFill>
                </a:rPr>
                <a:t>server state</a:t>
              </a:r>
            </a:p>
            <a:p>
              <a:pPr algn="r">
                <a:defRPr/>
              </a:pP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10" name="Text Box 117">
              <a:extLst>
                <a:ext uri="{FF2B5EF4-FFF2-40B4-BE49-F238E27FC236}">
                  <a16:creationId xmlns:a16="http://schemas.microsoft.com/office/drawing/2014/main" id="{A06A0331-599F-2C4B-97CF-A947ABBFBB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8" y="1254"/>
              <a:ext cx="47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LISTEN</a:t>
              </a:r>
            </a:p>
          </p:txBody>
        </p:sp>
        <p:grpSp>
          <p:nvGrpSpPr>
            <p:cNvPr id="111" name="Group 118">
              <a:extLst>
                <a:ext uri="{FF2B5EF4-FFF2-40B4-BE49-F238E27FC236}">
                  <a16:creationId xmlns:a16="http://schemas.microsoft.com/office/drawing/2014/main" id="{4DEE285B-AE31-0C48-8F48-330CBF7569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4" y="1049"/>
              <a:ext cx="405" cy="378"/>
              <a:chOff x="-44" y="1473"/>
              <a:chExt cx="981" cy="1105"/>
            </a:xfrm>
          </p:grpSpPr>
          <p:pic>
            <p:nvPicPr>
              <p:cNvPr id="145" name="Picture 119" descr="desktop_computer_stylized_medium">
                <a:extLst>
                  <a:ext uri="{FF2B5EF4-FFF2-40B4-BE49-F238E27FC236}">
                    <a16:creationId xmlns:a16="http://schemas.microsoft.com/office/drawing/2014/main" id="{D908620D-17D4-6A48-98F8-A45D81D6DC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6" name="Freeform 120">
                <a:extLst>
                  <a:ext uri="{FF2B5EF4-FFF2-40B4-BE49-F238E27FC236}">
                    <a16:creationId xmlns:a16="http://schemas.microsoft.com/office/drawing/2014/main" id="{6291F59C-2F41-4B4A-B8D4-83E1AF6F1B1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967 w 356"/>
                  <a:gd name="T3" fmla="*/ 50 h 368"/>
                  <a:gd name="T4" fmla="*/ 1147 w 356"/>
                  <a:gd name="T5" fmla="*/ 1052 h 368"/>
                  <a:gd name="T6" fmla="*/ 253 w 356"/>
                  <a:gd name="T7" fmla="*/ 13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12" name="Group 121">
              <a:extLst>
                <a:ext uri="{FF2B5EF4-FFF2-40B4-BE49-F238E27FC236}">
                  <a16:creationId xmlns:a16="http://schemas.microsoft.com/office/drawing/2014/main" id="{7A030E91-E205-BA4D-86C9-C852548046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2" y="1051"/>
              <a:ext cx="212" cy="323"/>
              <a:chOff x="4140" y="429"/>
              <a:chExt cx="1425" cy="2396"/>
            </a:xfrm>
          </p:grpSpPr>
          <p:sp>
            <p:nvSpPr>
              <p:cNvPr id="113" name="Freeform 122">
                <a:extLst>
                  <a:ext uri="{FF2B5EF4-FFF2-40B4-BE49-F238E27FC236}">
                    <a16:creationId xmlns:a16="http://schemas.microsoft.com/office/drawing/2014/main" id="{40C16EC9-4E42-3948-B7BC-0FA4E845C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6 w 354"/>
                  <a:gd name="T1" fmla="*/ 0 h 2742"/>
                  <a:gd name="T2" fmla="*/ 145 w 354"/>
                  <a:gd name="T3" fmla="*/ 164 h 2742"/>
                  <a:gd name="T4" fmla="*/ 142 w 354"/>
                  <a:gd name="T5" fmla="*/ 1268 h 2742"/>
                  <a:gd name="T6" fmla="*/ 0 w 354"/>
                  <a:gd name="T7" fmla="*/ 1325 h 2742"/>
                  <a:gd name="T8" fmla="*/ 2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Rectangle 123">
                <a:extLst>
                  <a:ext uri="{FF2B5EF4-FFF2-40B4-BE49-F238E27FC236}">
                    <a16:creationId xmlns:a16="http://schemas.microsoft.com/office/drawing/2014/main" id="{42F12DD3-73FA-C446-BCD3-F16AC1BBEE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7" y="429"/>
                <a:ext cx="1049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15" name="Freeform 124">
                <a:extLst>
                  <a:ext uri="{FF2B5EF4-FFF2-40B4-BE49-F238E27FC236}">
                    <a16:creationId xmlns:a16="http://schemas.microsoft.com/office/drawing/2014/main" id="{03D2F1CB-E3D7-4B4E-AF60-40C763899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3 w 211"/>
                  <a:gd name="T1" fmla="*/ 0 h 2537"/>
                  <a:gd name="T2" fmla="*/ 87 w 211"/>
                  <a:gd name="T3" fmla="*/ 106 h 2537"/>
                  <a:gd name="T4" fmla="*/ 3 w 211"/>
                  <a:gd name="T5" fmla="*/ 1208 h 2537"/>
                  <a:gd name="T6" fmla="*/ 3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25">
                <a:extLst>
                  <a:ext uri="{FF2B5EF4-FFF2-40B4-BE49-F238E27FC236}">
                    <a16:creationId xmlns:a16="http://schemas.microsoft.com/office/drawing/2014/main" id="{6968232D-48A3-F74C-ABA5-9D762E2C6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36 w 328"/>
                  <a:gd name="T3" fmla="*/ 62 h 226"/>
                  <a:gd name="T4" fmla="*/ 135 w 328"/>
                  <a:gd name="T5" fmla="*/ 110 h 226"/>
                  <a:gd name="T6" fmla="*/ 0 w 328"/>
                  <a:gd name="T7" fmla="*/ 4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Rectangle 126">
                <a:extLst>
                  <a:ext uri="{FF2B5EF4-FFF2-40B4-BE49-F238E27FC236}">
                    <a16:creationId xmlns:a16="http://schemas.microsoft.com/office/drawing/2014/main" id="{B8046D76-87C1-5A49-9CBA-8EBD0D174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696"/>
                <a:ext cx="592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grpSp>
            <p:nvGrpSpPr>
              <p:cNvPr id="118" name="Group 127">
                <a:extLst>
                  <a:ext uri="{FF2B5EF4-FFF2-40B4-BE49-F238E27FC236}">
                    <a16:creationId xmlns:a16="http://schemas.microsoft.com/office/drawing/2014/main" id="{C352EF11-CF9A-4847-9A1C-D5438E8665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43" name="AutoShape 128">
                  <a:extLst>
                    <a:ext uri="{FF2B5EF4-FFF2-40B4-BE49-F238E27FC236}">
                      <a16:creationId xmlns:a16="http://schemas.microsoft.com/office/drawing/2014/main" id="{70B2A97B-8485-DB40-9FEA-DDE57D7997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6"/>
                  <a:ext cx="721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144" name="AutoShape 129">
                  <a:extLst>
                    <a:ext uri="{FF2B5EF4-FFF2-40B4-BE49-F238E27FC236}">
                      <a16:creationId xmlns:a16="http://schemas.microsoft.com/office/drawing/2014/main" id="{D5C7509F-7895-074D-B905-90A24669B2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1"/>
                  <a:ext cx="688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19" name="Rectangle 130">
                <a:extLst>
                  <a:ext uri="{FF2B5EF4-FFF2-40B4-BE49-F238E27FC236}">
                    <a16:creationId xmlns:a16="http://schemas.microsoft.com/office/drawing/2014/main" id="{E8E88148-E295-AB45-ABF8-65CD3D87A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1022"/>
                <a:ext cx="598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grpSp>
            <p:nvGrpSpPr>
              <p:cNvPr id="120" name="Group 131">
                <a:extLst>
                  <a:ext uri="{FF2B5EF4-FFF2-40B4-BE49-F238E27FC236}">
                    <a16:creationId xmlns:a16="http://schemas.microsoft.com/office/drawing/2014/main" id="{AFF825C4-33B2-BD44-A56D-D70AF2E7C0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41" name="AutoShape 132">
                  <a:extLst>
                    <a:ext uri="{FF2B5EF4-FFF2-40B4-BE49-F238E27FC236}">
                      <a16:creationId xmlns:a16="http://schemas.microsoft.com/office/drawing/2014/main" id="{D319D6EA-AE2C-A048-872E-06709FA30E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142" name="AutoShape 133">
                  <a:extLst>
                    <a:ext uri="{FF2B5EF4-FFF2-40B4-BE49-F238E27FC236}">
                      <a16:creationId xmlns:a16="http://schemas.microsoft.com/office/drawing/2014/main" id="{7A0595B6-E216-224A-93A7-A3CB24C985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2"/>
                  <a:ext cx="696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21" name="Rectangle 134">
                <a:extLst>
                  <a:ext uri="{FF2B5EF4-FFF2-40B4-BE49-F238E27FC236}">
                    <a16:creationId xmlns:a16="http://schemas.microsoft.com/office/drawing/2014/main" id="{C466EA91-5A8F-0144-8F20-006AA7BAD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1356"/>
                <a:ext cx="598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22" name="Rectangle 135">
                <a:extLst>
                  <a:ext uri="{FF2B5EF4-FFF2-40B4-BE49-F238E27FC236}">
                    <a16:creationId xmlns:a16="http://schemas.microsoft.com/office/drawing/2014/main" id="{15AA13BC-E07F-F846-8CBD-3AD4ECF45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1653"/>
                <a:ext cx="598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grpSp>
            <p:nvGrpSpPr>
              <p:cNvPr id="123" name="Group 136">
                <a:extLst>
                  <a:ext uri="{FF2B5EF4-FFF2-40B4-BE49-F238E27FC236}">
                    <a16:creationId xmlns:a16="http://schemas.microsoft.com/office/drawing/2014/main" id="{9006CDDF-10D1-8145-BF59-5F1FD59DEF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9" name="AutoShape 137">
                  <a:extLst>
                    <a:ext uri="{FF2B5EF4-FFF2-40B4-BE49-F238E27FC236}">
                      <a16:creationId xmlns:a16="http://schemas.microsoft.com/office/drawing/2014/main" id="{2B5A97B2-ED69-1547-B558-F54C2F84AE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0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140" name="AutoShape 138">
                  <a:extLst>
                    <a:ext uri="{FF2B5EF4-FFF2-40B4-BE49-F238E27FC236}">
                      <a16:creationId xmlns:a16="http://schemas.microsoft.com/office/drawing/2014/main" id="{CF4E4879-3449-8E4B-9C62-04783EA4A9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585"/>
                  <a:ext cx="687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24" name="Freeform 139">
                <a:extLst>
                  <a:ext uri="{FF2B5EF4-FFF2-40B4-BE49-F238E27FC236}">
                    <a16:creationId xmlns:a16="http://schemas.microsoft.com/office/drawing/2014/main" id="{D057D534-0490-A542-8D11-F009A564F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36 w 328"/>
                  <a:gd name="T3" fmla="*/ 61 h 226"/>
                  <a:gd name="T4" fmla="*/ 135 w 328"/>
                  <a:gd name="T5" fmla="*/ 108 h 226"/>
                  <a:gd name="T6" fmla="*/ 0 w 328"/>
                  <a:gd name="T7" fmla="*/ 4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5" name="Group 140">
                <a:extLst>
                  <a:ext uri="{FF2B5EF4-FFF2-40B4-BE49-F238E27FC236}">
                    <a16:creationId xmlns:a16="http://schemas.microsoft.com/office/drawing/2014/main" id="{992DD154-9F60-A44C-B03D-501361C23C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7" name="AutoShape 141">
                  <a:extLst>
                    <a:ext uri="{FF2B5EF4-FFF2-40B4-BE49-F238E27FC236}">
                      <a16:creationId xmlns:a16="http://schemas.microsoft.com/office/drawing/2014/main" id="{C788C12F-C484-7E40-8120-05554F2433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8"/>
                  <a:ext cx="728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138" name="AutoShape 142">
                  <a:extLst>
                    <a:ext uri="{FF2B5EF4-FFF2-40B4-BE49-F238E27FC236}">
                      <a16:creationId xmlns:a16="http://schemas.microsoft.com/office/drawing/2014/main" id="{960D2EA7-826F-E746-869C-AADB2E0670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5" cy="111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26" name="Rectangle 143">
                <a:extLst>
                  <a:ext uri="{FF2B5EF4-FFF2-40B4-BE49-F238E27FC236}">
                    <a16:creationId xmlns:a16="http://schemas.microsoft.com/office/drawing/2014/main" id="{46E3BE6B-73B6-4D46-8727-1E2F41B02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" y="429"/>
                <a:ext cx="67" cy="2292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27" name="Freeform 144">
                <a:extLst>
                  <a:ext uri="{FF2B5EF4-FFF2-40B4-BE49-F238E27FC236}">
                    <a16:creationId xmlns:a16="http://schemas.microsoft.com/office/drawing/2014/main" id="{FFB22067-F033-EA44-BC2A-91530F8DCD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20 w 296"/>
                  <a:gd name="T3" fmla="*/ 69 h 256"/>
                  <a:gd name="T4" fmla="*/ 122 w 296"/>
                  <a:gd name="T5" fmla="*/ 122 h 256"/>
                  <a:gd name="T6" fmla="*/ 0 w 296"/>
                  <a:gd name="T7" fmla="*/ 4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45">
                <a:extLst>
                  <a:ext uri="{FF2B5EF4-FFF2-40B4-BE49-F238E27FC236}">
                    <a16:creationId xmlns:a16="http://schemas.microsoft.com/office/drawing/2014/main" id="{BCBFDB42-2C43-3543-8CC3-F384FFDDA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26 w 304"/>
                  <a:gd name="T3" fmla="*/ 79 h 288"/>
                  <a:gd name="T4" fmla="*/ 118 w 304"/>
                  <a:gd name="T5" fmla="*/ 139 h 288"/>
                  <a:gd name="T6" fmla="*/ 3 w 304"/>
                  <a:gd name="T7" fmla="*/ 6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Oval 146">
                <a:extLst>
                  <a:ext uri="{FF2B5EF4-FFF2-40B4-BE49-F238E27FC236}">
                    <a16:creationId xmlns:a16="http://schemas.microsoft.com/office/drawing/2014/main" id="{7FE93BDF-3FE3-A144-B62C-2304EE08B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0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30" name="Freeform 147">
                <a:extLst>
                  <a:ext uri="{FF2B5EF4-FFF2-40B4-BE49-F238E27FC236}">
                    <a16:creationId xmlns:a16="http://schemas.microsoft.com/office/drawing/2014/main" id="{703B8D20-AB60-394F-B30A-DB2D3629D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51 h 240"/>
                  <a:gd name="T2" fmla="*/ 2 w 306"/>
                  <a:gd name="T3" fmla="*/ 116 h 240"/>
                  <a:gd name="T4" fmla="*/ 126 w 306"/>
                  <a:gd name="T5" fmla="*/ 53 h 240"/>
                  <a:gd name="T6" fmla="*/ 123 w 306"/>
                  <a:gd name="T7" fmla="*/ 0 h 240"/>
                  <a:gd name="T8" fmla="*/ 0 w 306"/>
                  <a:gd name="T9" fmla="*/ 51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AutoShape 148">
                <a:extLst>
                  <a:ext uri="{FF2B5EF4-FFF2-40B4-BE49-F238E27FC236}">
                    <a16:creationId xmlns:a16="http://schemas.microsoft.com/office/drawing/2014/main" id="{C8BB62DC-081F-F048-92B1-3C034019B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196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32" name="AutoShape 149">
                <a:extLst>
                  <a:ext uri="{FF2B5EF4-FFF2-40B4-BE49-F238E27FC236}">
                    <a16:creationId xmlns:a16="http://schemas.microsoft.com/office/drawing/2014/main" id="{CE1A4727-DC50-9945-A67A-E71157B53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7" y="2714"/>
                <a:ext cx="1069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33" name="Oval 150">
                <a:extLst>
                  <a:ext uri="{FF2B5EF4-FFF2-40B4-BE49-F238E27FC236}">
                    <a16:creationId xmlns:a16="http://schemas.microsoft.com/office/drawing/2014/main" id="{1F424F3C-84E4-0944-B65F-D3ED205C78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8" y="2380"/>
                <a:ext cx="155" cy="14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34" name="Oval 151">
                <a:extLst>
                  <a:ext uri="{FF2B5EF4-FFF2-40B4-BE49-F238E27FC236}">
                    <a16:creationId xmlns:a16="http://schemas.microsoft.com/office/drawing/2014/main" id="{D02D0C0F-D8A4-C948-B601-2531A5F10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3" y="2387"/>
                <a:ext cx="161" cy="1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800">
                  <a:solidFill>
                    <a:srgbClr val="FF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35" name="Oval 152">
                <a:extLst>
                  <a:ext uri="{FF2B5EF4-FFF2-40B4-BE49-F238E27FC236}">
                    <a16:creationId xmlns:a16="http://schemas.microsoft.com/office/drawing/2014/main" id="{A6D6C02A-1C9E-8C4B-8CAF-0D6FEF8FE3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4" y="2380"/>
                <a:ext cx="155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36" name="Rectangle 153">
                <a:extLst>
                  <a:ext uri="{FF2B5EF4-FFF2-40B4-BE49-F238E27FC236}">
                    <a16:creationId xmlns:a16="http://schemas.microsoft.com/office/drawing/2014/main" id="{AF6C0B23-BEA8-D043-B478-4025B308D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8"/>
                <a:ext cx="87" cy="75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 Box 21">
                <a:extLst>
                  <a:ext uri="{FF2B5EF4-FFF2-40B4-BE49-F238E27FC236}">
                    <a16:creationId xmlns:a16="http://schemas.microsoft.com/office/drawing/2014/main" id="{D358336D-36D1-6244-B651-7CBCA32828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77289" y="1676787"/>
                <a:ext cx="1836464" cy="6740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r">
                  <a:lnSpc>
                    <a:spcPct val="90000"/>
                  </a:lnSpc>
                  <a:defRPr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:r>
                  <a:rPr lang="en-US" sz="1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init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seq num,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r">
                  <a:lnSpc>
                    <a:spcPct val="90000"/>
                  </a:lnSpc>
                  <a:defRPr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send TCP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𝑆𝑌𝑁</m:t>
                    </m:r>
                  </m:oMath>
                </a14:m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msg</a:t>
                </a:r>
              </a:p>
              <a:p>
                <a:pPr algn="r">
                  <a:lnSpc>
                    <a:spcPct val="90000"/>
                  </a:lnSpc>
                  <a:defRPr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(spoof IP address)</a:t>
                </a:r>
              </a:p>
            </p:txBody>
          </p:sp>
        </mc:Choice>
        <mc:Fallback xmlns="">
          <p:sp>
            <p:nvSpPr>
              <p:cNvPr id="59" name="Text Box 21">
                <a:extLst>
                  <a:ext uri="{FF2B5EF4-FFF2-40B4-BE49-F238E27FC236}">
                    <a16:creationId xmlns:a16="http://schemas.microsoft.com/office/drawing/2014/main" id="{D358336D-36D1-6244-B651-7CBCA3282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77289" y="1676787"/>
                <a:ext cx="1836464" cy="674031"/>
              </a:xfrm>
              <a:prstGeom prst="rect">
                <a:avLst/>
              </a:prstGeom>
              <a:blipFill>
                <a:blip r:embed="rId6"/>
                <a:stretch>
                  <a:fillRect t="-5660" r="-690" b="-943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 Box 93">
                <a:extLst>
                  <a:ext uri="{FF2B5EF4-FFF2-40B4-BE49-F238E27FC236}">
                    <a16:creationId xmlns:a16="http://schemas.microsoft.com/office/drawing/2014/main" id="{1FDFAFF8-BAF3-D54E-A678-7B6873BBC6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0904" y="2346712"/>
                <a:ext cx="1995488" cy="6746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l">
                  <a:lnSpc>
                    <a:spcPct val="90000"/>
                  </a:lnSpc>
                  <a:defRPr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:r>
                  <a:rPr lang="en-US" sz="1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init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seq num,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90000"/>
                  </a:lnSpc>
                  <a:defRPr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send TCP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𝑆𝑌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𝐴𝐶𝐾</m:t>
                        </m:r>
                      </m:sub>
                    </m:sSub>
                    <m:r>
                      <a:rPr lang="en-US" sz="1400" b="0" i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msg, ack-</a:t>
                </a:r>
                <a:r>
                  <a:rPr lang="en-US" sz="1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ing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𝑆𝑌𝑁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 Box 93">
                <a:extLst>
                  <a:ext uri="{FF2B5EF4-FFF2-40B4-BE49-F238E27FC236}">
                    <a16:creationId xmlns:a16="http://schemas.microsoft.com/office/drawing/2014/main" id="{1FDFAFF8-BAF3-D54E-A678-7B6873BBC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10904" y="2346712"/>
                <a:ext cx="1995488" cy="674688"/>
              </a:xfrm>
              <a:prstGeom prst="rect">
                <a:avLst/>
              </a:prstGeom>
              <a:blipFill>
                <a:blip r:embed="rId7"/>
                <a:stretch>
                  <a:fillRect l="-633" t="-5556" b="-925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119" descr="desktop_computer_stylized_medium">
            <a:extLst>
              <a:ext uri="{FF2B5EF4-FFF2-40B4-BE49-F238E27FC236}">
                <a16:creationId xmlns:a16="http://schemas.microsoft.com/office/drawing/2014/main" id="{B0AEF933-3A7E-9C40-BA96-5F4B14F9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9949" y="3657681"/>
            <a:ext cx="642937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Line 5">
            <a:extLst>
              <a:ext uri="{FF2B5EF4-FFF2-40B4-BE49-F238E27FC236}">
                <a16:creationId xmlns:a16="http://schemas.microsoft.com/office/drawing/2014/main" id="{3D4BC1B3-85FE-BF42-92CA-E4CB9E9A53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3173" y="3326254"/>
            <a:ext cx="0" cy="987426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B5660AB-85F4-D840-A5A6-22BF08D784B8}"/>
              </a:ext>
            </a:extLst>
          </p:cNvPr>
          <p:cNvSpPr/>
          <p:nvPr/>
        </p:nvSpPr>
        <p:spPr>
          <a:xfrm>
            <a:off x="5309836" y="849240"/>
            <a:ext cx="977153" cy="97715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E7AC5C6-8AE7-8049-9059-8A58D420BD9C}"/>
              </a:ext>
            </a:extLst>
          </p:cNvPr>
          <p:cNvSpPr txBox="1"/>
          <p:nvPr/>
        </p:nvSpPr>
        <p:spPr>
          <a:xfrm>
            <a:off x="5309836" y="572027"/>
            <a:ext cx="1108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 attack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C6A1B4B-D09C-2148-9A2E-FE626C19472E}"/>
              </a:ext>
            </a:extLst>
          </p:cNvPr>
          <p:cNvSpPr/>
          <p:nvPr/>
        </p:nvSpPr>
        <p:spPr>
          <a:xfrm>
            <a:off x="566212" y="3453200"/>
            <a:ext cx="977153" cy="97715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AA1764B-E499-3946-9725-EA745BD58A96}"/>
              </a:ext>
            </a:extLst>
          </p:cNvPr>
          <p:cNvSpPr txBox="1"/>
          <p:nvPr/>
        </p:nvSpPr>
        <p:spPr>
          <a:xfrm>
            <a:off x="566212" y="3175987"/>
            <a:ext cx="1108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 attack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34BDAC-386E-634B-BB12-F5BDB35FA694}"/>
              </a:ext>
            </a:extLst>
          </p:cNvPr>
          <p:cNvSpPr/>
          <p:nvPr/>
        </p:nvSpPr>
        <p:spPr>
          <a:xfrm>
            <a:off x="193288" y="4564508"/>
            <a:ext cx="52906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https://www.cloudflare.com/learning/ddos/syn-flood-ddos-attack/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095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F207-1AE2-BB4B-B509-7317424BB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network packet structure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3D207-A318-6B4B-938F-3B406E33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25</a:t>
            </a:fld>
            <a:endParaRPr lang="en-AU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8546B-2D74-404D-8E16-2E7BFDBB1F7A}"/>
              </a:ext>
            </a:extLst>
          </p:cNvPr>
          <p:cNvSpPr/>
          <p:nvPr/>
        </p:nvSpPr>
        <p:spPr>
          <a:xfrm>
            <a:off x="1108344" y="1659530"/>
            <a:ext cx="5731727" cy="1175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575BABF-05F8-834A-889D-C67BB6230CFB}"/>
              </a:ext>
            </a:extLst>
          </p:cNvPr>
          <p:cNvSpPr/>
          <p:nvPr/>
        </p:nvSpPr>
        <p:spPr>
          <a:xfrm>
            <a:off x="1227839" y="1818721"/>
            <a:ext cx="1046639" cy="84391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200" dirty="0"/>
              <a:t>Ethernet header</a:t>
            </a:r>
          </a:p>
          <a:p>
            <a:pPr algn="ctr"/>
            <a:r>
              <a:rPr lang="en-US" sz="1200" dirty="0"/>
              <a:t>-------------</a:t>
            </a:r>
          </a:p>
          <a:p>
            <a:pPr algn="ctr"/>
            <a:r>
              <a:rPr lang="en-US" sz="1200" dirty="0"/>
              <a:t>14b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075B98E-3AC6-0449-9E40-74C74BCD155F}"/>
              </a:ext>
            </a:extLst>
          </p:cNvPr>
          <p:cNvSpPr/>
          <p:nvPr/>
        </p:nvSpPr>
        <p:spPr>
          <a:xfrm>
            <a:off x="2332850" y="1820008"/>
            <a:ext cx="1046639" cy="84391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200" dirty="0"/>
              <a:t>IP header</a:t>
            </a:r>
          </a:p>
          <a:p>
            <a:pPr algn="ctr"/>
            <a:r>
              <a:rPr lang="en-US" sz="1200" dirty="0"/>
              <a:t>-------------</a:t>
            </a:r>
          </a:p>
          <a:p>
            <a:pPr algn="ctr"/>
            <a:r>
              <a:rPr lang="en-US" sz="1200" dirty="0"/>
              <a:t>20b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B60DF8-2E68-3541-97B3-06FD6613B9DE}"/>
              </a:ext>
            </a:extLst>
          </p:cNvPr>
          <p:cNvSpPr/>
          <p:nvPr/>
        </p:nvSpPr>
        <p:spPr>
          <a:xfrm>
            <a:off x="3437861" y="1818721"/>
            <a:ext cx="1046639" cy="84391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200" dirty="0"/>
              <a:t>TCP/UDP</a:t>
            </a:r>
          </a:p>
          <a:p>
            <a:pPr algn="ctr"/>
            <a:r>
              <a:rPr lang="en-US" sz="1200" dirty="0"/>
              <a:t>header</a:t>
            </a:r>
          </a:p>
          <a:p>
            <a:pPr algn="ctr"/>
            <a:r>
              <a:rPr lang="en-US" sz="1200" dirty="0"/>
              <a:t>-------------</a:t>
            </a:r>
          </a:p>
          <a:p>
            <a:pPr algn="ctr"/>
            <a:r>
              <a:rPr lang="en-US" sz="1200" dirty="0"/>
              <a:t>20 bytes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696B94-81BE-6B49-B2ED-3244023A3647}"/>
              </a:ext>
            </a:extLst>
          </p:cNvPr>
          <p:cNvSpPr/>
          <p:nvPr/>
        </p:nvSpPr>
        <p:spPr>
          <a:xfrm>
            <a:off x="4542872" y="1825402"/>
            <a:ext cx="1046639" cy="84391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200" dirty="0"/>
              <a:t>payload</a:t>
            </a:r>
          </a:p>
          <a:p>
            <a:pPr algn="ctr"/>
            <a:r>
              <a:rPr lang="en-US" sz="1200" dirty="0"/>
              <a:t>-------------</a:t>
            </a:r>
          </a:p>
          <a:p>
            <a:pPr algn="ctr"/>
            <a:r>
              <a:rPr lang="en-US" sz="1200" dirty="0"/>
              <a:t>6 – 1460b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27CD9C-29A5-8341-9F71-E0659E7495DD}"/>
              </a:ext>
            </a:extLst>
          </p:cNvPr>
          <p:cNvSpPr/>
          <p:nvPr/>
        </p:nvSpPr>
        <p:spPr>
          <a:xfrm>
            <a:off x="5647883" y="1825402"/>
            <a:ext cx="1046639" cy="84391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200" dirty="0"/>
              <a:t>error check bits</a:t>
            </a:r>
          </a:p>
          <a:p>
            <a:pPr algn="ctr"/>
            <a:r>
              <a:rPr lang="en-US" sz="1200" dirty="0"/>
              <a:t>-------------</a:t>
            </a:r>
          </a:p>
          <a:p>
            <a:pPr algn="ctr"/>
            <a:r>
              <a:rPr lang="en-US" sz="1200" dirty="0"/>
              <a:t>4b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319CC0E-3CA5-E047-9C1D-46E929BD7C41}"/>
              </a:ext>
            </a:extLst>
          </p:cNvPr>
          <p:cNvSpPr/>
          <p:nvPr/>
        </p:nvSpPr>
        <p:spPr>
          <a:xfrm rot="5400000">
            <a:off x="4932838" y="2592324"/>
            <a:ext cx="286870" cy="1026475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ABD3DE-4D54-5E4D-AE66-40D51DD3775E}"/>
              </a:ext>
            </a:extLst>
          </p:cNvPr>
          <p:cNvSpPr txBox="1"/>
          <p:nvPr/>
        </p:nvSpPr>
        <p:spPr>
          <a:xfrm>
            <a:off x="4484500" y="3271385"/>
            <a:ext cx="121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TCP payload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1A998934-1E66-B64D-B548-115E1849F5A8}"/>
              </a:ext>
            </a:extLst>
          </p:cNvPr>
          <p:cNvSpPr/>
          <p:nvPr/>
        </p:nvSpPr>
        <p:spPr>
          <a:xfrm rot="5400000">
            <a:off x="4370251" y="2669093"/>
            <a:ext cx="286870" cy="2151650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725485-B0A4-314A-858F-5E6539F096A0}"/>
              </a:ext>
            </a:extLst>
          </p:cNvPr>
          <p:cNvSpPr txBox="1"/>
          <p:nvPr/>
        </p:nvSpPr>
        <p:spPr>
          <a:xfrm>
            <a:off x="3585884" y="3948673"/>
            <a:ext cx="206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TCP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segment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/ IP payload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637A457-B282-9640-B3BB-3BACE38326A1}"/>
              </a:ext>
            </a:extLst>
          </p:cNvPr>
          <p:cNvSpPr/>
          <p:nvPr/>
        </p:nvSpPr>
        <p:spPr>
          <a:xfrm rot="5400000">
            <a:off x="3817743" y="2853741"/>
            <a:ext cx="286870" cy="325666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C1B260-FD6B-7046-AFA0-F87D8ABF43A3}"/>
              </a:ext>
            </a:extLst>
          </p:cNvPr>
          <p:cNvSpPr txBox="1"/>
          <p:nvPr/>
        </p:nvSpPr>
        <p:spPr>
          <a:xfrm>
            <a:off x="2949390" y="4623598"/>
            <a:ext cx="2294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IP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packet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/ ethernet payload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C3349C7-1144-7647-9269-B6FD489EAC03}"/>
              </a:ext>
            </a:extLst>
          </p:cNvPr>
          <p:cNvSpPr/>
          <p:nvPr/>
        </p:nvSpPr>
        <p:spPr>
          <a:xfrm rot="16200000">
            <a:off x="3817748" y="-1288073"/>
            <a:ext cx="286870" cy="546668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AF523A-3800-4146-A896-02CC90908A53}"/>
              </a:ext>
            </a:extLst>
          </p:cNvPr>
          <p:cNvSpPr txBox="1"/>
          <p:nvPr/>
        </p:nvSpPr>
        <p:spPr>
          <a:xfrm>
            <a:off x="3299507" y="982073"/>
            <a:ext cx="1349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ethernet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</a:p>
        </p:txBody>
      </p:sp>
    </p:spTree>
    <p:extLst>
      <p:ext uri="{BB962C8B-B14F-4D97-AF65-F5344CB8AC3E}">
        <p14:creationId xmlns:p14="http://schemas.microsoft.com/office/powerpoint/2010/main" val="340748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796141-ECE2-304A-B5C8-DEE994DF5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53" b="69472"/>
          <a:stretch/>
        </p:blipFill>
        <p:spPr>
          <a:xfrm>
            <a:off x="46474" y="1534036"/>
            <a:ext cx="8889374" cy="1054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E8D19E-3A8F-2843-A259-C0B7BE360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F2215-E6B1-8140-AB88-A34029D2F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88" y="1159728"/>
            <a:ext cx="5300862" cy="323835"/>
          </a:xfrm>
        </p:spPr>
        <p:txBody>
          <a:bodyPr/>
          <a:lstStyle/>
          <a:p>
            <a:r>
              <a:rPr lang="en-AU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tcpdump</a:t>
            </a:r>
            <a:r>
              <a:rPr lang="en-AU" sz="1400" dirty="0"/>
              <a:t> </a:t>
            </a:r>
            <a:r>
              <a:rPr lang="en-AU" sz="1400" dirty="0">
                <a:latin typeface="Calibri" panose="020F0502020204030204" pitchFamily="34" charset="0"/>
                <a:cs typeface="Calibri" panose="020F0502020204030204" pitchFamily="34" charset="0"/>
              </a:rPr>
              <a:t>command captures the live TCP/IP packets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F83A0-186A-C24F-AC06-C7919769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26</a:t>
            </a:fld>
            <a:endParaRPr lang="en-AU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FB41A-C92C-D248-981F-631FF5BEA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3" t="13335" r="70805" b="82635"/>
          <a:stretch/>
        </p:blipFill>
        <p:spPr>
          <a:xfrm>
            <a:off x="901148" y="1994454"/>
            <a:ext cx="1961322" cy="1391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0D3886-0F1B-1D45-98D0-3F5B5A4E150B}"/>
              </a:ext>
            </a:extLst>
          </p:cNvPr>
          <p:cNvSpPr/>
          <p:nvPr/>
        </p:nvSpPr>
        <p:spPr>
          <a:xfrm>
            <a:off x="901148" y="1994454"/>
            <a:ext cx="1722782" cy="13914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063B35-43C2-144D-8134-A341E1EE8035}"/>
              </a:ext>
            </a:extLst>
          </p:cNvPr>
          <p:cNvSpPr/>
          <p:nvPr/>
        </p:nvSpPr>
        <p:spPr>
          <a:xfrm>
            <a:off x="1762539" y="3136573"/>
            <a:ext cx="1722782" cy="13914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088D91-41FB-674F-A304-9E493822B5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3" t="13335" r="73291" b="82635"/>
          <a:stretch/>
        </p:blipFill>
        <p:spPr>
          <a:xfrm>
            <a:off x="1762539" y="3136573"/>
            <a:ext cx="1722782" cy="139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200916-E7E0-F14D-AD02-B62582623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963"/>
          <a:stretch/>
        </p:blipFill>
        <p:spPr>
          <a:xfrm>
            <a:off x="4006662" y="2651178"/>
            <a:ext cx="4951800" cy="12490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DFA0BF-779D-2C40-98E9-70F3E159AA7C}"/>
              </a:ext>
            </a:extLst>
          </p:cNvPr>
          <p:cNvCxnSpPr/>
          <p:nvPr/>
        </p:nvCxnSpPr>
        <p:spPr>
          <a:xfrm>
            <a:off x="4089513" y="3053064"/>
            <a:ext cx="384533" cy="0"/>
          </a:xfrm>
          <a:prstGeom prst="line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801919F-7488-DF47-A76B-CEFE347E6590}"/>
              </a:ext>
            </a:extLst>
          </p:cNvPr>
          <p:cNvSpPr/>
          <p:nvPr/>
        </p:nvSpPr>
        <p:spPr>
          <a:xfrm rot="5400000">
            <a:off x="2809460" y="2996201"/>
            <a:ext cx="120115" cy="70655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B0F5F-7B84-CD48-A8D5-28226A67CA32}"/>
              </a:ext>
            </a:extLst>
          </p:cNvPr>
          <p:cNvSpPr txBox="1"/>
          <p:nvPr/>
        </p:nvSpPr>
        <p:spPr>
          <a:xfrm>
            <a:off x="2262809" y="3359229"/>
            <a:ext cx="1222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mac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42548-A599-8246-B70B-01911A4CBE0A}"/>
              </a:ext>
            </a:extLst>
          </p:cNvPr>
          <p:cNvSpPr txBox="1"/>
          <p:nvPr/>
        </p:nvSpPr>
        <p:spPr>
          <a:xfrm>
            <a:off x="3015380" y="2721888"/>
            <a:ext cx="602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length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1C7D30DF-1B66-7746-A2F1-E6B5C239CE9F}"/>
              </a:ext>
            </a:extLst>
          </p:cNvPr>
          <p:cNvSpPr/>
          <p:nvPr/>
        </p:nvSpPr>
        <p:spPr>
          <a:xfrm rot="16200000">
            <a:off x="3241275" y="2878824"/>
            <a:ext cx="124082" cy="36401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3887A5-5A1B-A749-A2EB-FEA3822A9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23" t="13876" r="70633" b="82719"/>
          <a:stretch/>
        </p:blipFill>
        <p:spPr>
          <a:xfrm>
            <a:off x="618741" y="4040045"/>
            <a:ext cx="282404" cy="11754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21712B-DFB4-FC46-8497-A9EC9296423E}"/>
              </a:ext>
            </a:extLst>
          </p:cNvPr>
          <p:cNvSpPr/>
          <p:nvPr/>
        </p:nvSpPr>
        <p:spPr>
          <a:xfrm>
            <a:off x="2623930" y="1994454"/>
            <a:ext cx="238540" cy="139148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6CE73E-CB9A-E743-A4CB-CA13C9527551}"/>
              </a:ext>
            </a:extLst>
          </p:cNvPr>
          <p:cNvSpPr/>
          <p:nvPr/>
        </p:nvSpPr>
        <p:spPr>
          <a:xfrm>
            <a:off x="901147" y="2133602"/>
            <a:ext cx="1961321" cy="9075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EFFE69-FADC-C84D-BCB0-CD8E46F0EACE}"/>
              </a:ext>
            </a:extLst>
          </p:cNvPr>
          <p:cNvSpPr/>
          <p:nvPr/>
        </p:nvSpPr>
        <p:spPr>
          <a:xfrm>
            <a:off x="901145" y="2224357"/>
            <a:ext cx="238540" cy="12996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E6B15A-CF0A-644D-93DF-DB864A91B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39" t="17185" r="70720" b="79410"/>
          <a:stretch/>
        </p:blipFill>
        <p:spPr>
          <a:xfrm>
            <a:off x="901146" y="4040045"/>
            <a:ext cx="1961322" cy="1175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32B3F1-EFC2-DA45-BD7B-FD373827F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39" t="20816" r="88463" b="75968"/>
          <a:stretch/>
        </p:blipFill>
        <p:spPr>
          <a:xfrm>
            <a:off x="2862468" y="4040046"/>
            <a:ext cx="258842" cy="1110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5DC4E31-66D2-3E41-B5B7-524945E168E9}"/>
              </a:ext>
            </a:extLst>
          </p:cNvPr>
          <p:cNvSpPr/>
          <p:nvPr/>
        </p:nvSpPr>
        <p:spPr>
          <a:xfrm>
            <a:off x="618740" y="4033590"/>
            <a:ext cx="2502570" cy="1240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92715-15E9-1646-B03B-B252EDA760D4}"/>
              </a:ext>
            </a:extLst>
          </p:cNvPr>
          <p:cNvSpPr txBox="1"/>
          <p:nvPr/>
        </p:nvSpPr>
        <p:spPr>
          <a:xfrm>
            <a:off x="218758" y="4314067"/>
            <a:ext cx="1021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ver. &amp; header length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A3A392B4-D03F-EE4D-8B40-DB7163C87D28}"/>
              </a:ext>
            </a:extLst>
          </p:cNvPr>
          <p:cNvSpPr/>
          <p:nvPr/>
        </p:nvSpPr>
        <p:spPr>
          <a:xfrm rot="5400000">
            <a:off x="669452" y="4116441"/>
            <a:ext cx="120115" cy="24057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A43D35-9A33-7B4F-9D45-67C7FBD1FB63}"/>
              </a:ext>
            </a:extLst>
          </p:cNvPr>
          <p:cNvSpPr txBox="1"/>
          <p:nvPr/>
        </p:nvSpPr>
        <p:spPr>
          <a:xfrm rot="5400000">
            <a:off x="1339605" y="4470592"/>
            <a:ext cx="70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TTL:64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6CDA2FBC-C5F4-0E4B-89FE-6273439C1755}"/>
              </a:ext>
            </a:extLst>
          </p:cNvPr>
          <p:cNvSpPr/>
          <p:nvPr/>
        </p:nvSpPr>
        <p:spPr>
          <a:xfrm rot="5400000">
            <a:off x="1627565" y="4204744"/>
            <a:ext cx="130844" cy="92723"/>
          </a:xfrm>
          <a:prstGeom prst="rightBrace">
            <a:avLst>
              <a:gd name="adj1" fmla="val 2074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D817147C-D0F1-7144-BE0A-07FA7C50725A}"/>
              </a:ext>
            </a:extLst>
          </p:cNvPr>
          <p:cNvSpPr/>
          <p:nvPr/>
        </p:nvSpPr>
        <p:spPr>
          <a:xfrm rot="5400000">
            <a:off x="1727010" y="4202128"/>
            <a:ext cx="130844" cy="92723"/>
          </a:xfrm>
          <a:prstGeom prst="rightBrace">
            <a:avLst>
              <a:gd name="adj1" fmla="val 2074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84D9CF-F609-3D4C-89C9-61FD68488340}"/>
              </a:ext>
            </a:extLst>
          </p:cNvPr>
          <p:cNvSpPr txBox="1"/>
          <p:nvPr/>
        </p:nvSpPr>
        <p:spPr>
          <a:xfrm rot="5400000">
            <a:off x="1476891" y="4463371"/>
            <a:ext cx="70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Ptcl:TCP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A88CD1DA-0571-8247-A1B5-7FEB62A8A334}"/>
              </a:ext>
            </a:extLst>
          </p:cNvPr>
          <p:cNvSpPr/>
          <p:nvPr/>
        </p:nvSpPr>
        <p:spPr>
          <a:xfrm rot="5400000">
            <a:off x="2281872" y="4091121"/>
            <a:ext cx="130845" cy="377764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CF74A-9B3C-4649-B0F9-6A4213B20926}"/>
              </a:ext>
            </a:extLst>
          </p:cNvPr>
          <p:cNvSpPr txBox="1"/>
          <p:nvPr/>
        </p:nvSpPr>
        <p:spPr>
          <a:xfrm>
            <a:off x="2051393" y="4353475"/>
            <a:ext cx="75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IP address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C4E05CC6-0AF6-934C-9E43-4AF7EEB9BBFE}"/>
              </a:ext>
            </a:extLst>
          </p:cNvPr>
          <p:cNvSpPr/>
          <p:nvPr/>
        </p:nvSpPr>
        <p:spPr>
          <a:xfrm rot="5400000">
            <a:off x="2806890" y="4089806"/>
            <a:ext cx="130845" cy="377764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1727E8-045C-0E44-8CC9-8975613A3500}"/>
              </a:ext>
            </a:extLst>
          </p:cNvPr>
          <p:cNvSpPr txBox="1"/>
          <p:nvPr/>
        </p:nvSpPr>
        <p:spPr>
          <a:xfrm>
            <a:off x="2576411" y="4360962"/>
            <a:ext cx="75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dst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IP address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827790D-C658-9443-899D-406969FD8F0C}"/>
              </a:ext>
            </a:extLst>
          </p:cNvPr>
          <p:cNvSpPr/>
          <p:nvPr/>
        </p:nvSpPr>
        <p:spPr>
          <a:xfrm>
            <a:off x="1151278" y="2228114"/>
            <a:ext cx="1711189" cy="1227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66D406E-03E4-2F43-AFA0-E22A3D5D0F15}"/>
              </a:ext>
            </a:extLst>
          </p:cNvPr>
          <p:cNvSpPr/>
          <p:nvPr/>
        </p:nvSpPr>
        <p:spPr>
          <a:xfrm>
            <a:off x="901145" y="2367261"/>
            <a:ext cx="722829" cy="11990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1B950AA-2124-B241-8CB3-24985A2F988C}"/>
              </a:ext>
            </a:extLst>
          </p:cNvPr>
          <p:cNvSpPr txBox="1">
            <a:spLocks/>
          </p:cNvSpPr>
          <p:nvPr/>
        </p:nvSpPr>
        <p:spPr bwMode="auto">
          <a:xfrm>
            <a:off x="3480074" y="3931684"/>
            <a:ext cx="5478388" cy="365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1400" kern="0" dirty="0">
                <a:latin typeface="Consolas" panose="020B0609020204030204" pitchFamily="49" charset="0"/>
                <a:cs typeface="Consolas" panose="020B0609020204030204" pitchFamily="49" charset="0"/>
              </a:rPr>
              <a:t>TCP header</a:t>
            </a:r>
            <a:endParaRPr lang="en-US" sz="14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C52C9FC-27C3-284C-9CD8-E90469947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45" t="20683" r="70865" b="75730"/>
          <a:stretch/>
        </p:blipFill>
        <p:spPr>
          <a:xfrm>
            <a:off x="5082632" y="4033590"/>
            <a:ext cx="1726134" cy="12384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EF1563D-EED8-2349-B4C1-A7BA65BFB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55" t="24280" r="83622" b="72355"/>
          <a:stretch/>
        </p:blipFill>
        <p:spPr>
          <a:xfrm>
            <a:off x="6808766" y="4034849"/>
            <a:ext cx="750620" cy="11628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388951B-84EE-F94B-A4E0-AA9E0E17E6BD}"/>
              </a:ext>
            </a:extLst>
          </p:cNvPr>
          <p:cNvSpPr/>
          <p:nvPr/>
        </p:nvSpPr>
        <p:spPr>
          <a:xfrm>
            <a:off x="5090104" y="4024120"/>
            <a:ext cx="2469282" cy="12827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44763E6B-F32C-DD4B-AD23-DAC89D0F1F50}"/>
              </a:ext>
            </a:extLst>
          </p:cNvPr>
          <p:cNvSpPr/>
          <p:nvPr/>
        </p:nvSpPr>
        <p:spPr>
          <a:xfrm rot="5400000">
            <a:off x="5414737" y="4203648"/>
            <a:ext cx="122430" cy="126693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ECADDB-2E43-344A-BB29-98A447CC1DED}"/>
              </a:ext>
            </a:extLst>
          </p:cNvPr>
          <p:cNvSpPr txBox="1"/>
          <p:nvPr/>
        </p:nvSpPr>
        <p:spPr>
          <a:xfrm rot="5400000">
            <a:off x="4958892" y="4525755"/>
            <a:ext cx="944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dst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port: 80</a:t>
            </a:r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55F9C632-240B-6346-8067-018D102D1B68}"/>
              </a:ext>
            </a:extLst>
          </p:cNvPr>
          <p:cNvSpPr/>
          <p:nvPr/>
        </p:nvSpPr>
        <p:spPr>
          <a:xfrm rot="5400000">
            <a:off x="5765683" y="4067483"/>
            <a:ext cx="138333" cy="4149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95EB1C-0491-4D4B-9120-0331D7AD5C9C}"/>
              </a:ext>
            </a:extLst>
          </p:cNvPr>
          <p:cNvSpPr txBox="1"/>
          <p:nvPr/>
        </p:nvSpPr>
        <p:spPr>
          <a:xfrm>
            <a:off x="5576771" y="4313912"/>
            <a:ext cx="987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seq. num: 1559794244 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6CB9BE1C-F52E-1341-9D87-4A6F552D877F}"/>
              </a:ext>
            </a:extLst>
          </p:cNvPr>
          <p:cNvSpPr/>
          <p:nvPr/>
        </p:nvSpPr>
        <p:spPr>
          <a:xfrm rot="5400000">
            <a:off x="6673218" y="4215233"/>
            <a:ext cx="122430" cy="126693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DA7F0A-0DAA-1D4B-9EF1-FB0176AC243F}"/>
              </a:ext>
            </a:extLst>
          </p:cNvPr>
          <p:cNvSpPr txBox="1"/>
          <p:nvPr/>
        </p:nvSpPr>
        <p:spPr>
          <a:xfrm>
            <a:off x="6482562" y="4307810"/>
            <a:ext cx="1617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control flags: 0x002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000000010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SYN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530CF3-C513-0347-875E-728666A85514}"/>
              </a:ext>
            </a:extLst>
          </p:cNvPr>
          <p:cNvSpPr/>
          <p:nvPr/>
        </p:nvSpPr>
        <p:spPr>
          <a:xfrm>
            <a:off x="0" y="1664016"/>
            <a:ext cx="8936522" cy="9486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9E435DD-69D6-CE4A-9B39-108D142D1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106" y="606640"/>
            <a:ext cx="3398335" cy="1770353"/>
          </a:xfrm>
          <a:prstGeom prst="rect">
            <a:avLst/>
          </a:prstGeom>
        </p:spPr>
      </p:pic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E2ED7BF0-248E-2C45-8A33-106E113031C7}"/>
              </a:ext>
            </a:extLst>
          </p:cNvPr>
          <p:cNvSpPr txBox="1">
            <a:spLocks/>
          </p:cNvSpPr>
          <p:nvPr/>
        </p:nvSpPr>
        <p:spPr bwMode="auto">
          <a:xfrm>
            <a:off x="193288" y="2689978"/>
            <a:ext cx="1858105" cy="36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AU" sz="1400" kern="0" dirty="0">
                <a:latin typeface="Calibri" panose="020F0502020204030204" pitchFamily="34" charset="0"/>
                <a:cs typeface="Calibri" panose="020F0502020204030204" pitchFamily="34" charset="0"/>
              </a:rPr>
              <a:t>Ethernet header</a:t>
            </a:r>
            <a:endParaRPr lang="en-US" sz="14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F8B04D9-E0C1-7F44-BA74-E6860AF6219E}"/>
              </a:ext>
            </a:extLst>
          </p:cNvPr>
          <p:cNvSpPr txBox="1">
            <a:spLocks/>
          </p:cNvSpPr>
          <p:nvPr/>
        </p:nvSpPr>
        <p:spPr bwMode="auto">
          <a:xfrm>
            <a:off x="193288" y="3709680"/>
            <a:ext cx="3680138" cy="36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AU" sz="1400" kern="0" dirty="0">
                <a:latin typeface="Calibri" panose="020F0502020204030204" pitchFamily="34" charset="0"/>
                <a:cs typeface="Calibri" panose="020F0502020204030204" pitchFamily="34" charset="0"/>
              </a:rPr>
              <a:t>IP header</a:t>
            </a:r>
            <a:endParaRPr lang="en-US" sz="14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Tx/>
              <a:buNone/>
            </a:pPr>
            <a:endParaRPr lang="en-US" sz="14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79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12" grpId="0" animBg="1"/>
      <p:bldP spid="13" grpId="0"/>
      <p:bldP spid="13" grpId="1"/>
      <p:bldP spid="14" grpId="0"/>
      <p:bldP spid="16" grpId="0" animBg="1"/>
      <p:bldP spid="18" grpId="0" animBg="1"/>
      <p:bldP spid="19" grpId="0" animBg="1"/>
      <p:bldP spid="21" grpId="0" animBg="1"/>
      <p:bldP spid="24" grpId="0" animBg="1"/>
      <p:bldP spid="25" grpId="0"/>
      <p:bldP spid="26" grpId="0" animBg="1"/>
      <p:bldP spid="27" grpId="0"/>
      <p:bldP spid="28" grpId="0" animBg="1"/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 animBg="1"/>
      <p:bldP spid="37" grpId="0"/>
      <p:bldP spid="40" grpId="0" animBg="1"/>
      <p:bldP spid="41" grpId="0" animBg="1"/>
      <p:bldP spid="42" grpId="0"/>
      <p:bldP spid="43" grpId="0" animBg="1"/>
      <p:bldP spid="44" grpId="0"/>
      <p:bldP spid="45" grpId="0" animBg="1"/>
      <p:bldP spid="46" grpId="0"/>
      <p:bldP spid="49" grpId="0" animBg="1"/>
      <p:bldP spid="50" grpId="0"/>
      <p:bldP spid="5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B18C-9C77-FA45-BD0A-E1F651B0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D2D0E-2F62-244D-BC59-9EBBED4F5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27</a:t>
            </a:fld>
            <a:endParaRPr lang="en-AU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6F48F-175E-F741-885A-77010732B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" y="1375230"/>
            <a:ext cx="9144000" cy="3290505"/>
          </a:xfrm>
          <a:prstGeom prst="rect">
            <a:avLst/>
          </a:prstGeom>
        </p:spPr>
      </p:pic>
      <p:sp>
        <p:nvSpPr>
          <p:cNvPr id="6" name="Line 10">
            <a:extLst>
              <a:ext uri="{FF2B5EF4-FFF2-40B4-BE49-F238E27FC236}">
                <a16:creationId xmlns:a16="http://schemas.microsoft.com/office/drawing/2014/main" id="{90A646DC-5799-4443-886D-5DF3C80519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07476" y="1894995"/>
            <a:ext cx="2330855" cy="2631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BAB8FABA-47D2-004E-AD43-B4EB627F72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7478" y="2699028"/>
            <a:ext cx="2330855" cy="26316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8F5DE740-D717-704F-9EB0-137EAFA29D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07477" y="3425322"/>
            <a:ext cx="2330855" cy="2631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157DFBAA-4706-FC42-9653-109A07CFEB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07477" y="4077859"/>
            <a:ext cx="2330855" cy="2631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C0763B-6077-D542-BB6F-B69B057CC1BF}"/>
              </a:ext>
            </a:extLst>
          </p:cNvPr>
          <p:cNvSpPr/>
          <p:nvPr/>
        </p:nvSpPr>
        <p:spPr>
          <a:xfrm>
            <a:off x="3682999" y="1921312"/>
            <a:ext cx="54535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Synchronize sequence numbers. Only the first packet sent from each end should have this flag set.</a:t>
            </a:r>
            <a:endParaRPr lang="en-US" sz="1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0E89F6-68F7-0649-9151-08593F67BE37}"/>
              </a:ext>
            </a:extLst>
          </p:cNvPr>
          <p:cNvSpPr/>
          <p:nvPr/>
        </p:nvSpPr>
        <p:spPr>
          <a:xfrm>
            <a:off x="3683000" y="4120794"/>
            <a:ext cx="5453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chemeClr val="tx2"/>
                </a:solidFill>
              </a:rPr>
              <a:t>Push function. Asks to push the buffered data to the receiving application.</a:t>
            </a:r>
            <a:endParaRPr lang="en-US" sz="1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698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5F57-13BD-2D40-820B-08442F73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own attacker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B7F11-CE87-AF48-A169-B1BBECB03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key is to use design your own sockets (raw sockets) </a:t>
            </a:r>
          </a:p>
          <a:p>
            <a:pPr lvl="1"/>
            <a:r>
              <a:rPr lang="en-US" dirty="0"/>
              <a:t>Change source IP</a:t>
            </a:r>
          </a:p>
          <a:p>
            <a:pPr lvl="1"/>
            <a:r>
              <a:rPr lang="en-US" dirty="0"/>
              <a:t>Send a SYN TCP packet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D0236-DC9D-5149-84EE-5CAC4F01B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28</a:t>
            </a:fld>
            <a:endParaRPr lang="en-AU" altLang="x-none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E8386EB0-3895-2640-816A-E7FA001FD5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6466" y="2993067"/>
            <a:ext cx="0" cy="624656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4275CF9E-702B-164E-8E51-1E4EC6760F9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8677" y="3140705"/>
            <a:ext cx="2527283" cy="315361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8" name="Line 22">
            <a:extLst>
              <a:ext uri="{FF2B5EF4-FFF2-40B4-BE49-F238E27FC236}">
                <a16:creationId xmlns:a16="http://schemas.microsoft.com/office/drawing/2014/main" id="{70CBAF94-A598-EF42-B0E1-6C1F85B478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19958" y="3068390"/>
            <a:ext cx="0" cy="1685437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9" name="Line 11">
            <a:extLst>
              <a:ext uri="{FF2B5EF4-FFF2-40B4-BE49-F238E27FC236}">
                <a16:creationId xmlns:a16="http://schemas.microsoft.com/office/drawing/2014/main" id="{2CFC80EF-C44F-7B46-B30C-F75081D2FB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74883" y="3617724"/>
            <a:ext cx="4101045" cy="81872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grpSp>
        <p:nvGrpSpPr>
          <p:cNvPr id="17" name="Group 113">
            <a:extLst>
              <a:ext uri="{FF2B5EF4-FFF2-40B4-BE49-F238E27FC236}">
                <a16:creationId xmlns:a16="http://schemas.microsoft.com/office/drawing/2014/main" id="{B1E8615E-F376-F848-8A00-F0AF4D646214}"/>
              </a:ext>
            </a:extLst>
          </p:cNvPr>
          <p:cNvGrpSpPr>
            <a:grpSpLocks/>
          </p:cNvGrpSpPr>
          <p:nvPr/>
        </p:nvGrpSpPr>
        <p:grpSpPr bwMode="auto">
          <a:xfrm>
            <a:off x="1929467" y="2343779"/>
            <a:ext cx="4041775" cy="600075"/>
            <a:chOff x="1238" y="1049"/>
            <a:chExt cx="2546" cy="378"/>
          </a:xfrm>
        </p:grpSpPr>
        <p:sp>
          <p:nvSpPr>
            <p:cNvPr id="18" name="Text Box 114">
              <a:extLst>
                <a:ext uri="{FF2B5EF4-FFF2-40B4-BE49-F238E27FC236}">
                  <a16:creationId xmlns:a16="http://schemas.microsoft.com/office/drawing/2014/main" id="{7F7AD280-AFB5-CC46-BBE1-31A1D545EA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8" y="1061"/>
              <a:ext cx="731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dirty="0">
                  <a:solidFill>
                    <a:schemeClr val="accent2"/>
                  </a:solidFill>
                </a:rPr>
                <a:t>client state</a:t>
              </a:r>
            </a:p>
            <a:p>
              <a:pPr algn="r">
                <a:defRPr/>
              </a:pPr>
              <a:endParaRPr lang="en-US" dirty="0">
                <a:solidFill>
                  <a:schemeClr val="accent2"/>
                </a:solidFill>
              </a:endParaRPr>
            </a:p>
          </p:txBody>
        </p:sp>
        <p:grpSp>
          <p:nvGrpSpPr>
            <p:cNvPr id="22" name="Group 118">
              <a:extLst>
                <a:ext uri="{FF2B5EF4-FFF2-40B4-BE49-F238E27FC236}">
                  <a16:creationId xmlns:a16="http://schemas.microsoft.com/office/drawing/2014/main" id="{0554E82A-AD0D-1D4B-94ED-6C71566318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4" y="1049"/>
              <a:ext cx="405" cy="378"/>
              <a:chOff x="-44" y="1473"/>
              <a:chExt cx="981" cy="1105"/>
            </a:xfrm>
          </p:grpSpPr>
          <p:pic>
            <p:nvPicPr>
              <p:cNvPr id="56" name="Picture 119" descr="desktop_computer_stylized_medium">
                <a:extLst>
                  <a:ext uri="{FF2B5EF4-FFF2-40B4-BE49-F238E27FC236}">
                    <a16:creationId xmlns:a16="http://schemas.microsoft.com/office/drawing/2014/main" id="{7BCDE39B-ABD8-BE4F-81A1-2C47B66F8E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" name="Freeform 120">
                <a:extLst>
                  <a:ext uri="{FF2B5EF4-FFF2-40B4-BE49-F238E27FC236}">
                    <a16:creationId xmlns:a16="http://schemas.microsoft.com/office/drawing/2014/main" id="{C6E297F8-6792-9A43-8E21-165952480FB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967 w 356"/>
                  <a:gd name="T3" fmla="*/ 50 h 368"/>
                  <a:gd name="T4" fmla="*/ 1147 w 356"/>
                  <a:gd name="T5" fmla="*/ 1052 h 368"/>
                  <a:gd name="T6" fmla="*/ 253 w 356"/>
                  <a:gd name="T7" fmla="*/ 13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3" name="Group 121">
              <a:extLst>
                <a:ext uri="{FF2B5EF4-FFF2-40B4-BE49-F238E27FC236}">
                  <a16:creationId xmlns:a16="http://schemas.microsoft.com/office/drawing/2014/main" id="{88075329-F198-3B48-BFE4-7737D798E4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2" y="1051"/>
              <a:ext cx="212" cy="323"/>
              <a:chOff x="4140" y="429"/>
              <a:chExt cx="1425" cy="2396"/>
            </a:xfrm>
          </p:grpSpPr>
          <p:sp>
            <p:nvSpPr>
              <p:cNvPr id="24" name="Freeform 122">
                <a:extLst>
                  <a:ext uri="{FF2B5EF4-FFF2-40B4-BE49-F238E27FC236}">
                    <a16:creationId xmlns:a16="http://schemas.microsoft.com/office/drawing/2014/main" id="{595E92A6-29C1-F748-A23D-20A61E912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6 w 354"/>
                  <a:gd name="T1" fmla="*/ 0 h 2742"/>
                  <a:gd name="T2" fmla="*/ 145 w 354"/>
                  <a:gd name="T3" fmla="*/ 164 h 2742"/>
                  <a:gd name="T4" fmla="*/ 142 w 354"/>
                  <a:gd name="T5" fmla="*/ 1268 h 2742"/>
                  <a:gd name="T6" fmla="*/ 0 w 354"/>
                  <a:gd name="T7" fmla="*/ 1325 h 2742"/>
                  <a:gd name="T8" fmla="*/ 2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123">
                <a:extLst>
                  <a:ext uri="{FF2B5EF4-FFF2-40B4-BE49-F238E27FC236}">
                    <a16:creationId xmlns:a16="http://schemas.microsoft.com/office/drawing/2014/main" id="{7124A8F3-2181-AB49-B96F-C7B3A28E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7" y="429"/>
                <a:ext cx="1049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6" name="Freeform 124">
                <a:extLst>
                  <a:ext uri="{FF2B5EF4-FFF2-40B4-BE49-F238E27FC236}">
                    <a16:creationId xmlns:a16="http://schemas.microsoft.com/office/drawing/2014/main" id="{C85EA8EA-DC00-EE41-A655-AD30720E0F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3 w 211"/>
                  <a:gd name="T1" fmla="*/ 0 h 2537"/>
                  <a:gd name="T2" fmla="*/ 87 w 211"/>
                  <a:gd name="T3" fmla="*/ 106 h 2537"/>
                  <a:gd name="T4" fmla="*/ 3 w 211"/>
                  <a:gd name="T5" fmla="*/ 1208 h 2537"/>
                  <a:gd name="T6" fmla="*/ 3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25">
                <a:extLst>
                  <a:ext uri="{FF2B5EF4-FFF2-40B4-BE49-F238E27FC236}">
                    <a16:creationId xmlns:a16="http://schemas.microsoft.com/office/drawing/2014/main" id="{5A7555F3-DC72-AB49-8AB5-E80CF40A5F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36 w 328"/>
                  <a:gd name="T3" fmla="*/ 62 h 226"/>
                  <a:gd name="T4" fmla="*/ 135 w 328"/>
                  <a:gd name="T5" fmla="*/ 110 h 226"/>
                  <a:gd name="T6" fmla="*/ 0 w 328"/>
                  <a:gd name="T7" fmla="*/ 4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Rectangle 126">
                <a:extLst>
                  <a:ext uri="{FF2B5EF4-FFF2-40B4-BE49-F238E27FC236}">
                    <a16:creationId xmlns:a16="http://schemas.microsoft.com/office/drawing/2014/main" id="{222C5EFD-ACF9-144B-8665-01AD4437F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696"/>
                <a:ext cx="592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grpSp>
            <p:nvGrpSpPr>
              <p:cNvPr id="29" name="Group 127">
                <a:extLst>
                  <a:ext uri="{FF2B5EF4-FFF2-40B4-BE49-F238E27FC236}">
                    <a16:creationId xmlns:a16="http://schemas.microsoft.com/office/drawing/2014/main" id="{2082D1E0-6426-D64A-88BB-6E228F3B20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54" name="AutoShape 128">
                  <a:extLst>
                    <a:ext uri="{FF2B5EF4-FFF2-40B4-BE49-F238E27FC236}">
                      <a16:creationId xmlns:a16="http://schemas.microsoft.com/office/drawing/2014/main" id="{2E9E7697-2CAF-844B-92A3-602B9D716F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6"/>
                  <a:ext cx="721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55" name="AutoShape 129">
                  <a:extLst>
                    <a:ext uri="{FF2B5EF4-FFF2-40B4-BE49-F238E27FC236}">
                      <a16:creationId xmlns:a16="http://schemas.microsoft.com/office/drawing/2014/main" id="{EA0E2C7B-B9B8-974E-9F44-5400177142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1"/>
                  <a:ext cx="688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30" name="Rectangle 130">
                <a:extLst>
                  <a:ext uri="{FF2B5EF4-FFF2-40B4-BE49-F238E27FC236}">
                    <a16:creationId xmlns:a16="http://schemas.microsoft.com/office/drawing/2014/main" id="{F11C4059-137A-8944-9CAE-35E7337FC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1022"/>
                <a:ext cx="598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grpSp>
            <p:nvGrpSpPr>
              <p:cNvPr id="31" name="Group 131">
                <a:extLst>
                  <a:ext uri="{FF2B5EF4-FFF2-40B4-BE49-F238E27FC236}">
                    <a16:creationId xmlns:a16="http://schemas.microsoft.com/office/drawing/2014/main" id="{3A363AA1-9459-E548-B71A-72E33CAE1C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52" name="AutoShape 132">
                  <a:extLst>
                    <a:ext uri="{FF2B5EF4-FFF2-40B4-BE49-F238E27FC236}">
                      <a16:creationId xmlns:a16="http://schemas.microsoft.com/office/drawing/2014/main" id="{62F0F55B-B9D4-3141-8D2D-5058967BB6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53" name="AutoShape 133">
                  <a:extLst>
                    <a:ext uri="{FF2B5EF4-FFF2-40B4-BE49-F238E27FC236}">
                      <a16:creationId xmlns:a16="http://schemas.microsoft.com/office/drawing/2014/main" id="{9360100B-D76C-A64A-A862-A1A77F95F5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2"/>
                  <a:ext cx="696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32" name="Rectangle 134">
                <a:extLst>
                  <a:ext uri="{FF2B5EF4-FFF2-40B4-BE49-F238E27FC236}">
                    <a16:creationId xmlns:a16="http://schemas.microsoft.com/office/drawing/2014/main" id="{9BE75D5E-0032-6748-B346-0AEC7C282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1356"/>
                <a:ext cx="598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3" name="Rectangle 135">
                <a:extLst>
                  <a:ext uri="{FF2B5EF4-FFF2-40B4-BE49-F238E27FC236}">
                    <a16:creationId xmlns:a16="http://schemas.microsoft.com/office/drawing/2014/main" id="{19C6177F-9B21-7842-B0E7-E490C407A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1653"/>
                <a:ext cx="598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grpSp>
            <p:nvGrpSpPr>
              <p:cNvPr id="34" name="Group 136">
                <a:extLst>
                  <a:ext uri="{FF2B5EF4-FFF2-40B4-BE49-F238E27FC236}">
                    <a16:creationId xmlns:a16="http://schemas.microsoft.com/office/drawing/2014/main" id="{915EEC84-A675-5A4F-AEC5-2788EE7573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50" name="AutoShape 137">
                  <a:extLst>
                    <a:ext uri="{FF2B5EF4-FFF2-40B4-BE49-F238E27FC236}">
                      <a16:creationId xmlns:a16="http://schemas.microsoft.com/office/drawing/2014/main" id="{14014A85-501E-CF45-A975-87D1112B47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0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51" name="AutoShape 138">
                  <a:extLst>
                    <a:ext uri="{FF2B5EF4-FFF2-40B4-BE49-F238E27FC236}">
                      <a16:creationId xmlns:a16="http://schemas.microsoft.com/office/drawing/2014/main" id="{CC50E5D3-E4DF-FF4A-8DCA-62083314F6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585"/>
                  <a:ext cx="687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35" name="Freeform 139">
                <a:extLst>
                  <a:ext uri="{FF2B5EF4-FFF2-40B4-BE49-F238E27FC236}">
                    <a16:creationId xmlns:a16="http://schemas.microsoft.com/office/drawing/2014/main" id="{81DC78A1-BA1C-9843-B308-EB9B0546D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36 w 328"/>
                  <a:gd name="T3" fmla="*/ 61 h 226"/>
                  <a:gd name="T4" fmla="*/ 135 w 328"/>
                  <a:gd name="T5" fmla="*/ 108 h 226"/>
                  <a:gd name="T6" fmla="*/ 0 w 328"/>
                  <a:gd name="T7" fmla="*/ 4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6" name="Group 140">
                <a:extLst>
                  <a:ext uri="{FF2B5EF4-FFF2-40B4-BE49-F238E27FC236}">
                    <a16:creationId xmlns:a16="http://schemas.microsoft.com/office/drawing/2014/main" id="{6E7B5154-832D-6B4D-8555-B440CC7D85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8" name="AutoShape 141">
                  <a:extLst>
                    <a:ext uri="{FF2B5EF4-FFF2-40B4-BE49-F238E27FC236}">
                      <a16:creationId xmlns:a16="http://schemas.microsoft.com/office/drawing/2014/main" id="{07DDA24B-5548-A645-BE0E-100B6D9461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8"/>
                  <a:ext cx="728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49" name="AutoShape 142">
                  <a:extLst>
                    <a:ext uri="{FF2B5EF4-FFF2-40B4-BE49-F238E27FC236}">
                      <a16:creationId xmlns:a16="http://schemas.microsoft.com/office/drawing/2014/main" id="{48EB695E-A1BF-B142-8D67-B62B0843BD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5" cy="111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ahoma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37" name="Rectangle 143">
                <a:extLst>
                  <a:ext uri="{FF2B5EF4-FFF2-40B4-BE49-F238E27FC236}">
                    <a16:creationId xmlns:a16="http://schemas.microsoft.com/office/drawing/2014/main" id="{964D885F-A6D0-7C42-8418-1BE9A3590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" y="429"/>
                <a:ext cx="67" cy="2292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8" name="Freeform 144">
                <a:extLst>
                  <a:ext uri="{FF2B5EF4-FFF2-40B4-BE49-F238E27FC236}">
                    <a16:creationId xmlns:a16="http://schemas.microsoft.com/office/drawing/2014/main" id="{3B99F101-1463-AE4F-9D8A-B233E9AF2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20 w 296"/>
                  <a:gd name="T3" fmla="*/ 69 h 256"/>
                  <a:gd name="T4" fmla="*/ 122 w 296"/>
                  <a:gd name="T5" fmla="*/ 122 h 256"/>
                  <a:gd name="T6" fmla="*/ 0 w 296"/>
                  <a:gd name="T7" fmla="*/ 4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45">
                <a:extLst>
                  <a:ext uri="{FF2B5EF4-FFF2-40B4-BE49-F238E27FC236}">
                    <a16:creationId xmlns:a16="http://schemas.microsoft.com/office/drawing/2014/main" id="{30265450-9FD4-CB4D-88E4-12E5A9B13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26 w 304"/>
                  <a:gd name="T3" fmla="*/ 79 h 288"/>
                  <a:gd name="T4" fmla="*/ 118 w 304"/>
                  <a:gd name="T5" fmla="*/ 139 h 288"/>
                  <a:gd name="T6" fmla="*/ 3 w 304"/>
                  <a:gd name="T7" fmla="*/ 6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Oval 146">
                <a:extLst>
                  <a:ext uri="{FF2B5EF4-FFF2-40B4-BE49-F238E27FC236}">
                    <a16:creationId xmlns:a16="http://schemas.microsoft.com/office/drawing/2014/main" id="{77F104AB-D2DA-DB45-9BF6-285278666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0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1" name="Freeform 147">
                <a:extLst>
                  <a:ext uri="{FF2B5EF4-FFF2-40B4-BE49-F238E27FC236}">
                    <a16:creationId xmlns:a16="http://schemas.microsoft.com/office/drawing/2014/main" id="{8BFF4850-6223-9F4F-822B-B28CED518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51 h 240"/>
                  <a:gd name="T2" fmla="*/ 2 w 306"/>
                  <a:gd name="T3" fmla="*/ 116 h 240"/>
                  <a:gd name="T4" fmla="*/ 126 w 306"/>
                  <a:gd name="T5" fmla="*/ 53 h 240"/>
                  <a:gd name="T6" fmla="*/ 123 w 306"/>
                  <a:gd name="T7" fmla="*/ 0 h 240"/>
                  <a:gd name="T8" fmla="*/ 0 w 306"/>
                  <a:gd name="T9" fmla="*/ 51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AutoShape 148">
                <a:extLst>
                  <a:ext uri="{FF2B5EF4-FFF2-40B4-BE49-F238E27FC236}">
                    <a16:creationId xmlns:a16="http://schemas.microsoft.com/office/drawing/2014/main" id="{EC4451B2-06CA-F549-BC44-AF222487B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196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3" name="AutoShape 149">
                <a:extLst>
                  <a:ext uri="{FF2B5EF4-FFF2-40B4-BE49-F238E27FC236}">
                    <a16:creationId xmlns:a16="http://schemas.microsoft.com/office/drawing/2014/main" id="{BE5F8659-F88E-F045-A90E-24CC063D6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7" y="2714"/>
                <a:ext cx="1069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4" name="Oval 150">
                <a:extLst>
                  <a:ext uri="{FF2B5EF4-FFF2-40B4-BE49-F238E27FC236}">
                    <a16:creationId xmlns:a16="http://schemas.microsoft.com/office/drawing/2014/main" id="{8D669085-9608-514F-9192-D3585E8AB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8" y="2380"/>
                <a:ext cx="155" cy="14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5" name="Oval 151">
                <a:extLst>
                  <a:ext uri="{FF2B5EF4-FFF2-40B4-BE49-F238E27FC236}">
                    <a16:creationId xmlns:a16="http://schemas.microsoft.com/office/drawing/2014/main" id="{71AEE1A2-183F-9349-BA23-802BA5EF2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3" y="2387"/>
                <a:ext cx="161" cy="1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800">
                  <a:solidFill>
                    <a:srgbClr val="FF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6" name="Oval 152">
                <a:extLst>
                  <a:ext uri="{FF2B5EF4-FFF2-40B4-BE49-F238E27FC236}">
                    <a16:creationId xmlns:a16="http://schemas.microsoft.com/office/drawing/2014/main" id="{93CB16DE-3577-4C4A-A678-407CA386B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4" y="2380"/>
                <a:ext cx="155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7" name="Rectangle 153">
                <a:extLst>
                  <a:ext uri="{FF2B5EF4-FFF2-40B4-BE49-F238E27FC236}">
                    <a16:creationId xmlns:a16="http://schemas.microsoft.com/office/drawing/2014/main" id="{CDA070A8-1E9D-0348-B4A6-99A04A5F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8"/>
                <a:ext cx="87" cy="75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 Box 21">
                <a:extLst>
                  <a:ext uri="{FF2B5EF4-FFF2-40B4-BE49-F238E27FC236}">
                    <a16:creationId xmlns:a16="http://schemas.microsoft.com/office/drawing/2014/main" id="{2A76E4D8-263B-DB47-8E48-638C878F08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77289" y="2920042"/>
                <a:ext cx="1836464" cy="6740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r">
                  <a:lnSpc>
                    <a:spcPct val="90000"/>
                  </a:lnSpc>
                  <a:defRPr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:r>
                  <a:rPr lang="en-US" sz="1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init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seq num,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r">
                  <a:lnSpc>
                    <a:spcPct val="90000"/>
                  </a:lnSpc>
                  <a:defRPr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send TCP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𝑆𝑌𝑁</m:t>
                    </m:r>
                  </m:oMath>
                </a14:m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msg</a:t>
                </a:r>
              </a:p>
              <a:p>
                <a:pPr algn="r">
                  <a:lnSpc>
                    <a:spcPct val="90000"/>
                  </a:lnSpc>
                  <a:defRPr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(spoof IP address)</a:t>
                </a:r>
              </a:p>
            </p:txBody>
          </p:sp>
        </mc:Choice>
        <mc:Fallback xmlns="">
          <p:sp>
            <p:nvSpPr>
              <p:cNvPr id="58" name="Text Box 21">
                <a:extLst>
                  <a:ext uri="{FF2B5EF4-FFF2-40B4-BE49-F238E27FC236}">
                    <a16:creationId xmlns:a16="http://schemas.microsoft.com/office/drawing/2014/main" id="{2A76E4D8-263B-DB47-8E48-638C878F0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77289" y="2920042"/>
                <a:ext cx="1836464" cy="674031"/>
              </a:xfrm>
              <a:prstGeom prst="rect">
                <a:avLst/>
              </a:prstGeom>
              <a:blipFill>
                <a:blip r:embed="rId3"/>
                <a:stretch>
                  <a:fillRect t="-3704" r="-690" b="-925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 Box 93">
                <a:extLst>
                  <a:ext uri="{FF2B5EF4-FFF2-40B4-BE49-F238E27FC236}">
                    <a16:creationId xmlns:a16="http://schemas.microsoft.com/office/drawing/2014/main" id="{72699B92-A791-984E-A44F-135596066E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77883" y="3298385"/>
                <a:ext cx="1995488" cy="6746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l">
                  <a:lnSpc>
                    <a:spcPct val="90000"/>
                  </a:lnSpc>
                  <a:defRPr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:r>
                  <a:rPr lang="en-US" sz="1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init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seq num,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90000"/>
                  </a:lnSpc>
                  <a:defRPr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send TCP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𝑆𝑌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𝐴𝐶𝐾</m:t>
                        </m:r>
                      </m:sub>
                    </m:sSub>
                    <m:r>
                      <a:rPr lang="en-US" sz="1400" b="0" i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msg, ack-</a:t>
                </a:r>
                <a:r>
                  <a:rPr lang="en-US" sz="1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ing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𝑆𝑌𝑁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9" name="Text Box 93">
                <a:extLst>
                  <a:ext uri="{FF2B5EF4-FFF2-40B4-BE49-F238E27FC236}">
                    <a16:creationId xmlns:a16="http://schemas.microsoft.com/office/drawing/2014/main" id="{72699B92-A791-984E-A44F-135596066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7883" y="3298385"/>
                <a:ext cx="1995488" cy="674688"/>
              </a:xfrm>
              <a:prstGeom prst="rect">
                <a:avLst/>
              </a:prstGeom>
              <a:blipFill>
                <a:blip r:embed="rId4"/>
                <a:stretch>
                  <a:fillRect l="-1266" t="-5556" b="-925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119" descr="desktop_computer_stylized_medium">
            <a:extLst>
              <a:ext uri="{FF2B5EF4-FFF2-40B4-BE49-F238E27FC236}">
                <a16:creationId xmlns:a16="http://schemas.microsoft.com/office/drawing/2014/main" id="{900B0666-5D6F-DC4B-AEB3-BC7FB2373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3691" y="4121384"/>
            <a:ext cx="642937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Line 5">
            <a:extLst>
              <a:ext uri="{FF2B5EF4-FFF2-40B4-BE49-F238E27FC236}">
                <a16:creationId xmlns:a16="http://schemas.microsoft.com/office/drawing/2014/main" id="{1999B90E-861E-CC47-A874-D6B325DC2A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46915" y="3789957"/>
            <a:ext cx="0" cy="987426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D8732BF-8B97-FD49-B910-6EE996BCC950}"/>
              </a:ext>
            </a:extLst>
          </p:cNvPr>
          <p:cNvSpPr/>
          <p:nvPr/>
        </p:nvSpPr>
        <p:spPr>
          <a:xfrm>
            <a:off x="5309836" y="2092495"/>
            <a:ext cx="977153" cy="97715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49921D3-3311-204C-A578-26E9D102D901}"/>
              </a:ext>
            </a:extLst>
          </p:cNvPr>
          <p:cNvSpPr txBox="1"/>
          <p:nvPr/>
        </p:nvSpPr>
        <p:spPr>
          <a:xfrm>
            <a:off x="5309836" y="1815282"/>
            <a:ext cx="1108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 attack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79A58B1-7694-7E48-B508-9EE39F0678D7}"/>
              </a:ext>
            </a:extLst>
          </p:cNvPr>
          <p:cNvSpPr/>
          <p:nvPr/>
        </p:nvSpPr>
        <p:spPr>
          <a:xfrm>
            <a:off x="609954" y="3916903"/>
            <a:ext cx="977153" cy="97715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84FF53-3B24-A246-9291-8114D4618243}"/>
              </a:ext>
            </a:extLst>
          </p:cNvPr>
          <p:cNvSpPr txBox="1"/>
          <p:nvPr/>
        </p:nvSpPr>
        <p:spPr>
          <a:xfrm>
            <a:off x="299599" y="3526483"/>
            <a:ext cx="1108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 attack</a:t>
            </a:r>
          </a:p>
        </p:txBody>
      </p:sp>
    </p:spTree>
    <p:extLst>
      <p:ext uri="{BB962C8B-B14F-4D97-AF65-F5344CB8AC3E}">
        <p14:creationId xmlns:p14="http://schemas.microsoft.com/office/powerpoint/2010/main" val="154420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05D2F-E057-014B-B210-5E3330D23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raw sockets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EDC07-7BE5-664D-BE03-17DB393C5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29</a:t>
            </a:fld>
            <a:endParaRPr lang="en-AU" altLang="x-non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8907DF-3A5F-3A49-B21C-838FD1B68443}"/>
              </a:ext>
            </a:extLst>
          </p:cNvPr>
          <p:cNvSpPr txBox="1">
            <a:spLocks/>
          </p:cNvSpPr>
          <p:nvPr/>
        </p:nvSpPr>
        <p:spPr bwMode="auto">
          <a:xfrm>
            <a:off x="276926" y="1176022"/>
            <a:ext cx="7870124" cy="324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kern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kern="0" dirty="0">
                <a:latin typeface="Consolas" panose="020B0609020204030204" pitchFamily="49" charset="0"/>
                <a:cs typeface="Consolas" panose="020B0609020204030204" pitchFamily="49" charset="0"/>
              </a:rPr>
              <a:t> s = socket (PF_INET, SOCK_RAW, </a:t>
            </a:r>
            <a:r>
              <a:rPr lang="en-US" sz="1400" b="1" kern="0" dirty="0">
                <a:latin typeface="Consolas" panose="020B0609020204030204" pitchFamily="49" charset="0"/>
                <a:cs typeface="Consolas" panose="020B0609020204030204" pitchFamily="49" charset="0"/>
              </a:rPr>
              <a:t>*int protocol*</a:t>
            </a:r>
            <a:r>
              <a:rPr lang="en-US" sz="1400" kern="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5D65E-E61A-7843-9643-32EF1E93C1AF}"/>
              </a:ext>
            </a:extLst>
          </p:cNvPr>
          <p:cNvSpPr/>
          <p:nvPr/>
        </p:nvSpPr>
        <p:spPr>
          <a:xfrm>
            <a:off x="497305" y="1406723"/>
            <a:ext cx="7336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3rd argument: IPPROTO_XXX defines the actual protocol above IP.</a:t>
            </a:r>
          </a:p>
        </p:txBody>
      </p:sp>
      <p:pic>
        <p:nvPicPr>
          <p:cNvPr id="7" name="Picture 6" descr="Screen Shot 2015-03-16 at 1.48.48 AM.png">
            <a:extLst>
              <a:ext uri="{FF2B5EF4-FFF2-40B4-BE49-F238E27FC236}">
                <a16:creationId xmlns:a16="http://schemas.microsoft.com/office/drawing/2014/main" id="{03AA60A5-0D3F-B74A-93CF-1B85B6BDC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17" y="1714500"/>
            <a:ext cx="50006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8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89619" y="1240924"/>
            <a:ext cx="5233078" cy="138499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8400"/>
                </a:solidFill>
                <a:latin typeface="Menlo" charset="0"/>
              </a:rPr>
              <a:t>// The simplest program in C</a:t>
            </a: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main(){ </a:t>
            </a:r>
            <a:r>
              <a:rPr lang="en-US" sz="1050" dirty="0">
                <a:solidFill>
                  <a:srgbClr val="008400"/>
                </a:solidFill>
                <a:latin typeface="Menlo" charset="0"/>
              </a:rPr>
              <a:t>// entrance point to a C program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1050" dirty="0">
                <a:solidFill>
                  <a:srgbClr val="008400"/>
                </a:solidFill>
                <a:latin typeface="Menlo" charset="0"/>
              </a:rPr>
              <a:t>// program's functionality is here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1050" dirty="0">
                <a:solidFill>
                  <a:srgbClr val="BA2DA2"/>
                </a:solidFill>
                <a:latin typeface="Menlo" charset="0"/>
              </a:rPr>
              <a:t>return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; </a:t>
            </a:r>
            <a:r>
              <a:rPr lang="en-US" sz="1050" dirty="0">
                <a:solidFill>
                  <a:srgbClr val="008400"/>
                </a:solidFill>
                <a:latin typeface="Menlo" charset="0"/>
              </a:rPr>
              <a:t>// main function needs to return an integer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 C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CDA4-B2C2-C244-9F85-471ABA281F4B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7296" y="1309559"/>
            <a:ext cx="157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beginning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6356" y="2364244"/>
            <a:ext cx="82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</a:t>
            </a:r>
          </a:p>
        </p:txBody>
      </p:sp>
      <p:cxnSp>
        <p:nvCxnSpPr>
          <p:cNvPr id="9" name="Curved Connector 8"/>
          <p:cNvCxnSpPr>
            <a:cxnSpLocks/>
            <a:stCxn id="6" idx="0"/>
            <a:endCxn id="11" idx="0"/>
          </p:cNvCxnSpPr>
          <p:nvPr/>
        </p:nvCxnSpPr>
        <p:spPr>
          <a:xfrm rot="16200000" flipH="1">
            <a:off x="2353125" y="559892"/>
            <a:ext cx="226780" cy="1726114"/>
          </a:xfrm>
          <a:prstGeom prst="curvedConnector3">
            <a:avLst>
              <a:gd name="adj1" fmla="val -100803"/>
            </a:avLst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206253" y="1536339"/>
            <a:ext cx="246637" cy="242054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2389619" y="2364957"/>
            <a:ext cx="246637" cy="242054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Curved Connector 15"/>
          <p:cNvCxnSpPr>
            <a:cxnSpLocks/>
            <a:stCxn id="7" idx="0"/>
            <a:endCxn id="15" idx="0"/>
          </p:cNvCxnSpPr>
          <p:nvPr/>
        </p:nvCxnSpPr>
        <p:spPr>
          <a:xfrm rot="16200000" flipH="1">
            <a:off x="1826424" y="1678443"/>
            <a:ext cx="713" cy="1372314"/>
          </a:xfrm>
          <a:prstGeom prst="curvedConnector3">
            <a:avLst>
              <a:gd name="adj1" fmla="val -32061711"/>
            </a:avLst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93288" y="2864317"/>
            <a:ext cx="8707951" cy="2140684"/>
          </a:xfrm>
        </p:spPr>
        <p:txBody>
          <a:bodyPr>
            <a:noAutofit/>
          </a:bodyPr>
          <a:lstStyle/>
          <a:p>
            <a:r>
              <a:rPr lang="en-US" sz="1800" dirty="0"/>
              <a:t>The name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main</a:t>
            </a:r>
            <a:r>
              <a:rPr lang="en-US" sz="1800" dirty="0"/>
              <a:t> is special, because it is the first function called.</a:t>
            </a:r>
          </a:p>
          <a:p>
            <a:r>
              <a:rPr lang="en-US" sz="1800" dirty="0"/>
              <a:t>Other functions are called directly or indirectly from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main</a:t>
            </a:r>
            <a:r>
              <a:rPr lang="en-US" sz="1800" dirty="0"/>
              <a:t>.</a:t>
            </a:r>
          </a:p>
          <a:p>
            <a:r>
              <a:rPr lang="en-US" sz="1800" dirty="0"/>
              <a:t>The line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return 0</a:t>
            </a:r>
            <a:r>
              <a:rPr lang="en-US" sz="1800" dirty="0"/>
              <a:t>; is used to tell the operating system (UNIX or Windows) that the program exited normally (Status=0).</a:t>
            </a:r>
          </a:p>
          <a:p>
            <a:r>
              <a:rPr lang="en-US" sz="1800" dirty="0"/>
              <a:t>A nonzero status indicates an error—the bigger the return value, the more severe the error.</a:t>
            </a:r>
          </a:p>
        </p:txBody>
      </p:sp>
    </p:spTree>
    <p:extLst>
      <p:ext uri="{BB962C8B-B14F-4D97-AF65-F5344CB8AC3E}">
        <p14:creationId xmlns:p14="http://schemas.microsoft.com/office/powerpoint/2010/main" val="1007462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308B-8879-8C4C-B26A-9EDD81E20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raw sockets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3FB03-8C03-1542-99E6-129D77247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30</a:t>
            </a:fld>
            <a:endParaRPr lang="en-AU" altLang="x-non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23698-FEF5-A443-860E-9C7FDA5D1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87" y="1159728"/>
            <a:ext cx="8772291" cy="3434498"/>
          </a:xfrm>
        </p:spPr>
        <p:txBody>
          <a:bodyPr/>
          <a:lstStyle/>
          <a:p>
            <a:endParaRPr lang="en-US" dirty="0"/>
          </a:p>
          <a:p>
            <a:r>
              <a:rPr lang="en-US" sz="1400" dirty="0"/>
              <a:t>We must provide the TCP header along with the data. The kernel or the network stack of Linux shall provide the IP header.</a:t>
            </a:r>
          </a:p>
          <a:p>
            <a:r>
              <a:rPr lang="en-US" sz="1400" dirty="0"/>
              <a:t>If we want to provide the IP header as well then there are 2 ways of doing this</a:t>
            </a:r>
          </a:p>
          <a:p>
            <a:pPr lvl="1"/>
            <a:r>
              <a:rPr lang="en-US" sz="1400" dirty="0"/>
              <a:t>Use protocol </a:t>
            </a:r>
            <a:r>
              <a:rPr lang="en-US" sz="1400" b="1" dirty="0"/>
              <a:t>IPPROTO_RAW</a:t>
            </a:r>
            <a:r>
              <a:rPr lang="en-US" sz="1400" dirty="0"/>
              <a:t> - This will allow to specify the IP header and everything that is contained in the packet.</a:t>
            </a:r>
          </a:p>
          <a:p>
            <a:endParaRPr lang="en-US" sz="1400" dirty="0"/>
          </a:p>
          <a:p>
            <a:pPr lvl="1"/>
            <a:r>
              <a:rPr lang="en-US" sz="1400" dirty="0"/>
              <a:t>Set the </a:t>
            </a:r>
            <a:r>
              <a:rPr lang="en-US" sz="1400" b="1" dirty="0"/>
              <a:t>IP_HDRINCL</a:t>
            </a:r>
            <a:r>
              <a:rPr lang="en-US" sz="1400" dirty="0"/>
              <a:t> socket option to 1.</a:t>
            </a:r>
          </a:p>
        </p:txBody>
      </p:sp>
      <p:pic>
        <p:nvPicPr>
          <p:cNvPr id="7" name="Picture 6" descr="Screen Shot 2015-03-16 at 2.12.05 AM.png">
            <a:extLst>
              <a:ext uri="{FF2B5EF4-FFF2-40B4-BE49-F238E27FC236}">
                <a16:creationId xmlns:a16="http://schemas.microsoft.com/office/drawing/2014/main" id="{DD226B3B-4942-8F44-9D9A-23FF53CAB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47" y="2755756"/>
            <a:ext cx="3691162" cy="21645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Screen Shot 2015-03-16 at 2.13.20 AM.png">
            <a:extLst>
              <a:ext uri="{FF2B5EF4-FFF2-40B4-BE49-F238E27FC236}">
                <a16:creationId xmlns:a16="http://schemas.microsoft.com/office/drawing/2014/main" id="{8FF03984-F790-1B48-936A-87E5756EF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47" y="1217915"/>
            <a:ext cx="3691162" cy="22714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5-03-16 at 2.11.45 AM.png">
            <a:extLst>
              <a:ext uri="{FF2B5EF4-FFF2-40B4-BE49-F238E27FC236}">
                <a16:creationId xmlns:a16="http://schemas.microsoft.com/office/drawing/2014/main" id="{6C897895-5581-9F4B-9D13-68B9D74FA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47" y="3316882"/>
            <a:ext cx="5912609" cy="127526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F4F5AD-39EC-D945-AF75-FDB3249D333D}"/>
              </a:ext>
            </a:extLst>
          </p:cNvPr>
          <p:cNvSpPr/>
          <p:nvPr/>
        </p:nvSpPr>
        <p:spPr>
          <a:xfrm>
            <a:off x="5993830" y="2571750"/>
            <a:ext cx="2777636" cy="7386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/>
              <a:t>When using the IP_HDRINCL the protocol used in the socket function is effectively of no use.</a:t>
            </a:r>
          </a:p>
        </p:txBody>
      </p:sp>
    </p:spTree>
    <p:extLst>
      <p:ext uri="{BB962C8B-B14F-4D97-AF65-F5344CB8AC3E}">
        <p14:creationId xmlns:p14="http://schemas.microsoft.com/office/powerpoint/2010/main" val="173205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AFF6E-D65A-D343-A6D6-39A134FF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31</a:t>
            </a:fld>
            <a:endParaRPr lang="en-AU" altLang="x-none"/>
          </a:p>
        </p:txBody>
      </p:sp>
      <p:pic>
        <p:nvPicPr>
          <p:cNvPr id="5" name="Picture 4" descr="Screen Shot 2015-03-16 at 2.16.32 AM.png">
            <a:extLst>
              <a:ext uri="{FF2B5EF4-FFF2-40B4-BE49-F238E27FC236}">
                <a16:creationId xmlns:a16="http://schemas.microsoft.com/office/drawing/2014/main" id="{62DCA08A-0390-2448-B0F3-CDE99A4B6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761" y="573088"/>
            <a:ext cx="4867275" cy="452437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Screen Shot 2015-03-16 at 2.18.43 AM.png">
            <a:extLst>
              <a:ext uri="{FF2B5EF4-FFF2-40B4-BE49-F238E27FC236}">
                <a16:creationId xmlns:a16="http://schemas.microsoft.com/office/drawing/2014/main" id="{FCADB35C-22E7-974F-803C-85D38D369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69" y="3684588"/>
            <a:ext cx="1838325" cy="88582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83C3AE-59CF-3A43-A9D4-BB135E10E5E0}"/>
              </a:ext>
            </a:extLst>
          </p:cNvPr>
          <p:cNvSpPr/>
          <p:nvPr/>
        </p:nvSpPr>
        <p:spPr>
          <a:xfrm>
            <a:off x="193288" y="3113215"/>
            <a:ext cx="3534806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96 bit (12 bytes) pseudo header needed for TCP header checksum calculation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88B2D7-D822-D647-B70E-93BFF2E5D3E6}"/>
              </a:ext>
            </a:extLst>
          </p:cNvPr>
          <p:cNvCxnSpPr/>
          <p:nvPr/>
        </p:nvCxnSpPr>
        <p:spPr>
          <a:xfrm>
            <a:off x="3860800" y="3754968"/>
            <a:ext cx="567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105F0BA7-328E-D44B-949A-AEDAF40B9146}"/>
              </a:ext>
            </a:extLst>
          </p:cNvPr>
          <p:cNvSpPr txBox="1">
            <a:spLocks/>
          </p:cNvSpPr>
          <p:nvPr/>
        </p:nvSpPr>
        <p:spPr bwMode="auto">
          <a:xfrm>
            <a:off x="345688" y="725488"/>
            <a:ext cx="8772291" cy="452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527688"/>
                </a:solidFill>
                <a:latin typeface="+mj-lt"/>
                <a:ea typeface="Arial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/>
              <a:t>Creating raw sockets 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920091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5EDA0-67AA-8B40-91E3-5067750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32</a:t>
            </a:fld>
            <a:endParaRPr lang="en-AU" altLang="x-none"/>
          </a:p>
        </p:txBody>
      </p:sp>
      <p:pic>
        <p:nvPicPr>
          <p:cNvPr id="5" name="Picture 4" descr="Screen Shot 2015-03-16 at 2.18.19 AM.png">
            <a:extLst>
              <a:ext uri="{FF2B5EF4-FFF2-40B4-BE49-F238E27FC236}">
                <a16:creationId xmlns:a16="http://schemas.microsoft.com/office/drawing/2014/main" id="{5F9850D1-5063-EF49-9EE2-6B24A0135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93" y="1137851"/>
            <a:ext cx="4933950" cy="386715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7FA320-0365-2A46-8CEF-16F310E74D7E}"/>
              </a:ext>
            </a:extLst>
          </p:cNvPr>
          <p:cNvSpPr/>
          <p:nvPr/>
        </p:nvSpPr>
        <p:spPr>
          <a:xfrm>
            <a:off x="193288" y="1137851"/>
            <a:ext cx="2524512" cy="30777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Fill in IP and TCP headers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7C070D-9F38-D84B-B7C1-2BAE17F5154A}"/>
              </a:ext>
            </a:extLst>
          </p:cNvPr>
          <p:cNvSpPr txBox="1">
            <a:spLocks/>
          </p:cNvSpPr>
          <p:nvPr/>
        </p:nvSpPr>
        <p:spPr bwMode="auto">
          <a:xfrm>
            <a:off x="345688" y="725488"/>
            <a:ext cx="8772291" cy="452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527688"/>
                </a:solidFill>
                <a:latin typeface="+mj-lt"/>
                <a:ea typeface="Arial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/>
              <a:t>Creating raw sockets 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480564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5688D-5D92-8C4A-8D12-A0D92F01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33</a:t>
            </a:fld>
            <a:endParaRPr lang="en-AU" altLang="x-none"/>
          </a:p>
        </p:txBody>
      </p:sp>
      <p:pic>
        <p:nvPicPr>
          <p:cNvPr id="5" name="Picture 4" descr="Screen Shot 2015-03-16 at 2.24.11 AM.png">
            <a:extLst>
              <a:ext uri="{FF2B5EF4-FFF2-40B4-BE49-F238E27FC236}">
                <a16:creationId xmlns:a16="http://schemas.microsoft.com/office/drawing/2014/main" id="{3FC8EC64-3764-E449-9D9C-589A83323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25" y="628650"/>
            <a:ext cx="6353175" cy="451485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A01505E-7789-7942-91F1-958CBD8F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89" y="573087"/>
            <a:ext cx="2533728" cy="1012951"/>
          </a:xfrm>
        </p:spPr>
        <p:txBody>
          <a:bodyPr/>
          <a:lstStyle/>
          <a:p>
            <a:r>
              <a:rPr lang="en-US" dirty="0"/>
              <a:t>Creating raw sockets </a:t>
            </a:r>
          </a:p>
        </p:txBody>
      </p:sp>
    </p:spTree>
    <p:extLst>
      <p:ext uri="{BB962C8B-B14F-4D97-AF65-F5344CB8AC3E}">
        <p14:creationId xmlns:p14="http://schemas.microsoft.com/office/powerpoint/2010/main" val="3654568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5AB-A41D-A041-9618-EEBC7B6D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33D48-00DD-C84F-B709-13527C02D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Feel free to contact me by </a:t>
            </a:r>
            <a:r>
              <a:rPr lang="en-US" dirty="0">
                <a:hlinkClick r:id="rId2"/>
              </a:rPr>
              <a:t>artem.lenskiy@anu.edu.au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07BA8-E3D5-3A48-B799-A710084F8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34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97695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49BF-6E6C-A74B-972E-8B3C421E3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A: IP packet header checksum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8F075-6D90-AF43-A4FE-69472BC0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35</a:t>
            </a:fld>
            <a:endParaRPr lang="en-AU" altLang="x-none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005A050-9C2A-6C43-BBDB-92B60C9F0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88" y="1214650"/>
            <a:ext cx="3462099" cy="3643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Screen Shot 2015-03-11 at 1.23.41 AM.png">
            <a:extLst>
              <a:ext uri="{FF2B5EF4-FFF2-40B4-BE49-F238E27FC236}">
                <a16:creationId xmlns:a16="http://schemas.microsoft.com/office/drawing/2014/main" id="{A9BF4D47-A11B-A64E-9ADF-FE136181C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397" y="1214650"/>
            <a:ext cx="3943177" cy="24348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66154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97" y="568840"/>
            <a:ext cx="7350603" cy="402710"/>
          </a:xfrm>
        </p:spPr>
        <p:txBody>
          <a:bodyPr/>
          <a:lstStyle/>
          <a:p>
            <a:r>
              <a:rPr lang="en-US" dirty="0"/>
              <a:t>Interactive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6197" y="971550"/>
            <a:ext cx="8402214" cy="68027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800" dirty="0"/>
              <a:t>The interactive approach makes programs more flexible;</a:t>
            </a:r>
          </a:p>
          <a:p>
            <a:pPr marL="0" indent="0">
              <a:buNone/>
            </a:pPr>
            <a:r>
              <a:rPr lang="en-US" sz="1800" dirty="0"/>
              <a:t>The </a:t>
            </a:r>
            <a:r>
              <a:rPr lang="en-US" sz="1800" dirty="0">
                <a:solidFill>
                  <a:srgbClr val="660066"/>
                </a:solidFill>
              </a:rPr>
              <a:t>scanf()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660066"/>
                </a:solidFill>
              </a:rPr>
              <a:t>printf()</a:t>
            </a:r>
            <a:r>
              <a:rPr lang="en-US" sz="1800" dirty="0"/>
              <a:t> functions make this interactivity possible.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5" t="43970" b="45236"/>
          <a:stretch/>
        </p:blipFill>
        <p:spPr>
          <a:xfrm>
            <a:off x="5915210" y="2414189"/>
            <a:ext cx="1291794" cy="339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62" t="57744"/>
          <a:stretch/>
        </p:blipFill>
        <p:spPr>
          <a:xfrm>
            <a:off x="5721604" y="2826776"/>
            <a:ext cx="1243862" cy="1327899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5598901" y="2937055"/>
            <a:ext cx="309716" cy="295931"/>
          </a:xfrm>
          <a:prstGeom prst="rightArrow">
            <a:avLst>
              <a:gd name="adj1" fmla="val 50000"/>
              <a:gd name="adj2" fmla="val 5747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5569054" y="2414189"/>
            <a:ext cx="309716" cy="295931"/>
          </a:xfrm>
          <a:prstGeom prst="rightArrow">
            <a:avLst>
              <a:gd name="adj1" fmla="val 50000"/>
              <a:gd name="adj2" fmla="val 5747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26197" y="3893694"/>
            <a:ext cx="8402214" cy="88195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457200" indent="-4572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ü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75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en-US" sz="1275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en-US" sz="1275" dirty="0" err="1">
                <a:solidFill>
                  <a:srgbClr val="D12F1B"/>
                </a:solidFill>
                <a:latin typeface="Menlo" charset="0"/>
              </a:rPr>
              <a:t>stdio.h</a:t>
            </a:r>
            <a:r>
              <a:rPr lang="en-US" sz="1275" dirty="0">
                <a:solidFill>
                  <a:srgbClr val="D12F1B"/>
                </a:solidFill>
                <a:latin typeface="Menlo" charset="0"/>
              </a:rPr>
              <a:t>&gt;</a:t>
            </a:r>
            <a:endParaRPr lang="en-US" sz="1275" dirty="0">
              <a:solidFill>
                <a:srgbClr val="78492A"/>
              </a:solidFill>
              <a:latin typeface="Menlo" charset="0"/>
            </a:endParaRPr>
          </a:p>
          <a:p>
            <a:r>
              <a:rPr lang="en-US" sz="1800" dirty="0"/>
              <a:t>This statement signals that we are going to use the standard I/O package. The statement is a type of data declaration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82032" y="1709133"/>
            <a:ext cx="4263667" cy="2031325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en-US" sz="900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en-US" sz="900" dirty="0" err="1">
                <a:solidFill>
                  <a:srgbClr val="D12F1B"/>
                </a:solidFill>
                <a:latin typeface="Menlo" charset="0"/>
              </a:rPr>
              <a:t>stdio.h</a:t>
            </a:r>
            <a:r>
              <a:rPr lang="en-US" sz="900" dirty="0">
                <a:solidFill>
                  <a:srgbClr val="D12F1B"/>
                </a:solidFill>
                <a:latin typeface="Menlo" charset="0"/>
              </a:rPr>
              <a:t>&gt;</a:t>
            </a:r>
            <a:endParaRPr lang="en-US" sz="900" dirty="0">
              <a:solidFill>
                <a:srgbClr val="78492A"/>
              </a:solidFill>
              <a:latin typeface="Menlo" charset="0"/>
            </a:endParaRPr>
          </a:p>
          <a:p>
            <a:r>
              <a:rPr lang="en-US" sz="9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Menlo" charset="0"/>
              </a:rPr>
              <a:t> main(){</a:t>
            </a:r>
          </a:p>
          <a:p>
            <a:r>
              <a:rPr lang="en-US" sz="9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900" dirty="0">
                <a:solidFill>
                  <a:srgbClr val="BA2DA2"/>
                </a:solidFill>
                <a:latin typeface="Menlo" charset="0"/>
              </a:rPr>
              <a:t>float</a:t>
            </a:r>
            <a:r>
              <a:rPr lang="en-US" sz="900" dirty="0">
                <a:solidFill>
                  <a:srgbClr val="000000"/>
                </a:solidFill>
                <a:latin typeface="Menlo" charset="0"/>
              </a:rPr>
              <a:t> weight, height;</a:t>
            </a:r>
          </a:p>
          <a:p>
            <a:r>
              <a:rPr lang="en-US" sz="9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900" dirty="0" err="1">
                <a:solidFill>
                  <a:srgbClr val="3E1E81"/>
                </a:solidFill>
                <a:latin typeface="Menlo" charset="0"/>
              </a:rPr>
              <a:t>printf</a:t>
            </a:r>
            <a:r>
              <a:rPr lang="en-US" sz="9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900" dirty="0">
                <a:solidFill>
                  <a:srgbClr val="D12F1B"/>
                </a:solidFill>
                <a:latin typeface="Menlo" charset="0"/>
              </a:rPr>
              <a:t>"Enter your weight(kg) and </a:t>
            </a:r>
            <a:r>
              <a:rPr lang="en-US" sz="900" dirty="0" err="1">
                <a:solidFill>
                  <a:srgbClr val="D12F1B"/>
                </a:solidFill>
                <a:latin typeface="Menlo" charset="0"/>
              </a:rPr>
              <a:t>hight</a:t>
            </a:r>
            <a:r>
              <a:rPr lang="en-US" sz="900" dirty="0">
                <a:solidFill>
                  <a:srgbClr val="D12F1B"/>
                </a:solidFill>
                <a:latin typeface="Menlo" charset="0"/>
              </a:rPr>
              <a:t>(m): "</a:t>
            </a:r>
            <a:r>
              <a:rPr lang="en-US" sz="900" dirty="0">
                <a:solidFill>
                  <a:srgbClr val="000000"/>
                </a:solidFill>
                <a:latin typeface="Menlo" charset="0"/>
              </a:rPr>
              <a:t>);</a:t>
            </a:r>
            <a:endParaRPr lang="en-US" sz="900" dirty="0">
              <a:solidFill>
                <a:srgbClr val="D12F1B"/>
              </a:solidFill>
              <a:latin typeface="Menlo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900" dirty="0">
                <a:solidFill>
                  <a:srgbClr val="008400"/>
                </a:solidFill>
                <a:latin typeface="Menlo" charset="0"/>
              </a:rPr>
              <a:t>//any entered two numbers will be stored </a:t>
            </a:r>
          </a:p>
          <a:p>
            <a:r>
              <a:rPr lang="en-US" sz="900" dirty="0">
                <a:solidFill>
                  <a:srgbClr val="008400"/>
                </a:solidFill>
                <a:latin typeface="Menlo" charset="0"/>
              </a:rPr>
              <a:t>    //in weight and height</a:t>
            </a:r>
          </a:p>
          <a:p>
            <a:r>
              <a:rPr lang="en-US" sz="9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900" dirty="0" err="1">
                <a:solidFill>
                  <a:srgbClr val="3E1E81"/>
                </a:solidFill>
                <a:latin typeface="Menlo" charset="0"/>
              </a:rPr>
              <a:t>scanf</a:t>
            </a:r>
            <a:r>
              <a:rPr lang="en-US" sz="9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900" dirty="0">
                <a:solidFill>
                  <a:srgbClr val="D12F1B"/>
                </a:solidFill>
                <a:latin typeface="Menlo" charset="0"/>
              </a:rPr>
              <a:t>"%f %f"</a:t>
            </a:r>
            <a:r>
              <a:rPr lang="en-US" sz="900" dirty="0">
                <a:solidFill>
                  <a:srgbClr val="000000"/>
                </a:solidFill>
                <a:latin typeface="Menlo" charset="0"/>
              </a:rPr>
              <a:t>, &amp;weight, &amp;height);</a:t>
            </a:r>
          </a:p>
          <a:p>
            <a:r>
              <a:rPr lang="en-US" sz="900" dirty="0">
                <a:solidFill>
                  <a:srgbClr val="000000"/>
                </a:solidFill>
                <a:latin typeface="Menlo" charset="0"/>
              </a:rPr>
              <a:t>    </a:t>
            </a:r>
            <a:r>
              <a:rPr lang="en-US" sz="900" dirty="0">
                <a:solidFill>
                  <a:srgbClr val="008400"/>
                </a:solidFill>
                <a:latin typeface="Menlo" charset="0"/>
              </a:rPr>
              <a:t>//calculate body mass index</a:t>
            </a:r>
            <a:endParaRPr lang="en-US" sz="9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900" dirty="0">
                <a:solidFill>
                  <a:srgbClr val="BA2DA2"/>
                </a:solidFill>
                <a:latin typeface="Menlo" charset="0"/>
              </a:rPr>
              <a:t>float</a:t>
            </a:r>
            <a:r>
              <a:rPr lang="en-US" sz="9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Menlo" charset="0"/>
              </a:rPr>
              <a:t>bmi</a:t>
            </a:r>
            <a:r>
              <a:rPr lang="en-US" sz="900" dirty="0">
                <a:solidFill>
                  <a:srgbClr val="000000"/>
                </a:solidFill>
                <a:latin typeface="Menlo" charset="0"/>
              </a:rPr>
              <a:t> = weight / (height * height);</a:t>
            </a:r>
          </a:p>
          <a:p>
            <a:r>
              <a:rPr lang="en-US" sz="900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r>
              <a:rPr lang="en-US" sz="9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900" dirty="0" err="1">
                <a:solidFill>
                  <a:srgbClr val="3E1E81"/>
                </a:solidFill>
                <a:latin typeface="Menlo" charset="0"/>
              </a:rPr>
              <a:t>printf</a:t>
            </a:r>
            <a:r>
              <a:rPr lang="en-US" sz="9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900" dirty="0">
                <a:solidFill>
                  <a:srgbClr val="D12F1B"/>
                </a:solidFill>
                <a:latin typeface="Menlo" charset="0"/>
              </a:rPr>
              <a:t>"Your body mass index is %f \n"</a:t>
            </a:r>
            <a:r>
              <a:rPr lang="en-US" sz="9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900" dirty="0" err="1">
                <a:solidFill>
                  <a:srgbClr val="000000"/>
                </a:solidFill>
                <a:latin typeface="Menlo" charset="0"/>
              </a:rPr>
              <a:t>bmi</a:t>
            </a:r>
            <a:r>
              <a:rPr lang="en-US" sz="900" dirty="0">
                <a:solidFill>
                  <a:srgbClr val="000000"/>
                </a:solidFill>
                <a:latin typeface="Menlo" charset="0"/>
              </a:rPr>
              <a:t>);</a:t>
            </a:r>
            <a:endParaRPr lang="en-US" sz="900" dirty="0">
              <a:solidFill>
                <a:srgbClr val="D12F1B"/>
              </a:solidFill>
              <a:latin typeface="Menlo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r>
              <a:rPr lang="en-US" sz="9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900" dirty="0">
                <a:solidFill>
                  <a:srgbClr val="BA2DA2"/>
                </a:solidFill>
                <a:latin typeface="Menlo" charset="0"/>
              </a:rPr>
              <a:t>return</a:t>
            </a:r>
            <a:r>
              <a:rPr lang="en-US" sz="9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90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r>
              <a:rPr lang="en-US" sz="900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4172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printf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library function </a:t>
            </a:r>
            <a:r>
              <a:rPr lang="en-US" sz="1800" dirty="0" err="1">
                <a:solidFill>
                  <a:srgbClr val="3E1E81"/>
                </a:solidFill>
                <a:latin typeface="Menlo" charset="0"/>
              </a:rPr>
              <a:t>printf</a:t>
            </a:r>
            <a:r>
              <a:rPr lang="en-US" sz="1800" dirty="0">
                <a:solidFill>
                  <a:srgbClr val="3E1E81"/>
                </a:solidFill>
                <a:latin typeface="Menlo" charset="0"/>
              </a:rPr>
              <a:t> </a:t>
            </a:r>
            <a:r>
              <a:rPr lang="en-US" sz="1800" dirty="0"/>
              <a:t>can be used to print the results. </a:t>
            </a:r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800" dirty="0"/>
              <a:t>The special characters %d are called the integer conversion specification. When </a:t>
            </a:r>
            <a:r>
              <a:rPr lang="en-US" sz="1800" dirty="0" err="1">
                <a:solidFill>
                  <a:srgbClr val="3E1E81"/>
                </a:solidFill>
                <a:latin typeface="Menlo" charset="0"/>
              </a:rPr>
              <a:t>printf</a:t>
            </a:r>
            <a:r>
              <a:rPr lang="en-US" sz="1800" dirty="0">
                <a:solidFill>
                  <a:srgbClr val="3E1E81"/>
                </a:solidFill>
                <a:latin typeface="Menlo" charset="0"/>
              </a:rPr>
              <a:t> </a:t>
            </a:r>
            <a:r>
              <a:rPr lang="en-US" sz="1800" dirty="0"/>
              <a:t>encounters a %d, it prints the value of the next expression in the list following the format string.</a:t>
            </a:r>
          </a:p>
          <a:p>
            <a:r>
              <a:rPr lang="en-US" sz="1800" dirty="0"/>
              <a:t>The general form of the </a:t>
            </a:r>
            <a:r>
              <a:rPr lang="en-US" sz="1800" dirty="0" err="1">
                <a:solidFill>
                  <a:srgbClr val="3E1E81"/>
                </a:solidFill>
                <a:latin typeface="Menlo" charset="0"/>
              </a:rPr>
              <a:t>printf</a:t>
            </a:r>
            <a:r>
              <a:rPr lang="en-US" sz="1800" dirty="0">
                <a:solidFill>
                  <a:srgbClr val="3E1E81"/>
                </a:solidFill>
                <a:latin typeface="Menlo" charset="0"/>
              </a:rPr>
              <a:t> </a:t>
            </a:r>
            <a:r>
              <a:rPr lang="en-US" sz="1800" dirty="0"/>
              <a:t>statement is:</a:t>
            </a:r>
          </a:p>
          <a:p>
            <a:pPr marL="0" indent="0" algn="ctr">
              <a:buNone/>
            </a:pPr>
            <a:r>
              <a:rPr lang="en-US" sz="1800" dirty="0" err="1">
                <a:solidFill>
                  <a:srgbClr val="3E1E81"/>
                </a:solidFill>
                <a:latin typeface="Menlo" charset="0"/>
              </a:rPr>
              <a:t>printf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(format, expression-1, expression-2, ...);</a:t>
            </a:r>
          </a:p>
          <a:p>
            <a:r>
              <a:rPr lang="en-US" sz="1800" dirty="0"/>
              <a:t>where format is the string describing what to print.</a:t>
            </a:r>
          </a:p>
          <a:p>
            <a:pPr marL="0" indent="0" algn="ctr">
              <a:buNone/>
            </a:pPr>
            <a:endParaRPr lang="en-US" sz="1500" dirty="0"/>
          </a:p>
          <a:p>
            <a:endParaRPr lang="en-US" sz="1500" dirty="0"/>
          </a:p>
          <a:p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CDA4-B2C2-C244-9F85-471ABA281F4B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46123" y="1837084"/>
            <a:ext cx="4144619" cy="4616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pl-PL" sz="12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pl-PL" sz="1200" dirty="0">
                <a:solidFill>
                  <a:srgbClr val="000000"/>
                </a:solidFill>
                <a:latin typeface="Menlo" charset="0"/>
              </a:rPr>
              <a:t> term = </a:t>
            </a:r>
            <a:r>
              <a:rPr lang="pl-PL" sz="1200" dirty="0">
                <a:solidFill>
                  <a:srgbClr val="272AD8"/>
                </a:solidFill>
                <a:latin typeface="Menlo" charset="0"/>
              </a:rPr>
              <a:t>2</a:t>
            </a:r>
            <a:r>
              <a:rPr lang="pl-PL" sz="12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r>
              <a:rPr lang="en-US" sz="1200" dirty="0" err="1">
                <a:solidFill>
                  <a:srgbClr val="3E1E81"/>
                </a:solidFill>
                <a:latin typeface="Menlo" charset="0"/>
              </a:rPr>
              <a:t>printf</a:t>
            </a:r>
            <a:r>
              <a:rPr lang="pl-PL" sz="1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pl-PL" sz="1200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pl-PL" sz="1200" dirty="0" err="1">
                <a:solidFill>
                  <a:srgbClr val="D12F1B"/>
                </a:solidFill>
                <a:latin typeface="Menlo" charset="0"/>
              </a:rPr>
              <a:t>Twice</a:t>
            </a:r>
            <a:r>
              <a:rPr lang="pl-PL" sz="1200" dirty="0">
                <a:solidFill>
                  <a:srgbClr val="D12F1B"/>
                </a:solidFill>
                <a:latin typeface="Menlo" charset="0"/>
              </a:rPr>
              <a:t> %d </a:t>
            </a:r>
            <a:r>
              <a:rPr lang="pl-PL" sz="1200" dirty="0" err="1">
                <a:solidFill>
                  <a:srgbClr val="D12F1B"/>
                </a:solidFill>
                <a:latin typeface="Menlo" charset="0"/>
              </a:rPr>
              <a:t>is</a:t>
            </a:r>
            <a:r>
              <a:rPr lang="pl-PL" sz="1200" dirty="0">
                <a:solidFill>
                  <a:srgbClr val="D12F1B"/>
                </a:solidFill>
                <a:latin typeface="Menlo" charset="0"/>
              </a:rPr>
              <a:t> %d\n"</a:t>
            </a:r>
            <a:r>
              <a:rPr lang="pl-PL" sz="1200" dirty="0">
                <a:solidFill>
                  <a:srgbClr val="000000"/>
                </a:solidFill>
                <a:latin typeface="Menlo" charset="0"/>
              </a:rPr>
              <a:t>, term, </a:t>
            </a:r>
            <a:r>
              <a:rPr lang="pl-PL" sz="1200" dirty="0">
                <a:solidFill>
                  <a:srgbClr val="272AD8"/>
                </a:solidFill>
                <a:latin typeface="Menlo" charset="0"/>
              </a:rPr>
              <a:t>2</a:t>
            </a:r>
            <a:r>
              <a:rPr lang="pl-PL" sz="1200" dirty="0">
                <a:solidFill>
                  <a:srgbClr val="000000"/>
                </a:solidFill>
                <a:latin typeface="Menlo" charset="0"/>
              </a:rPr>
              <a:t> * term);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7855" r="6594" b="19991"/>
          <a:stretch/>
        </p:blipFill>
        <p:spPr>
          <a:xfrm>
            <a:off x="6176762" y="1648489"/>
            <a:ext cx="1590881" cy="8622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51621" y="1716665"/>
            <a:ext cx="1441164" cy="6794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Twice 15 is 30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736801" y="1837084"/>
            <a:ext cx="268355" cy="264251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081147" y="1691708"/>
            <a:ext cx="1207605" cy="290752"/>
          </a:xfrm>
          <a:custGeom>
            <a:avLst/>
            <a:gdLst>
              <a:gd name="connsiteX0" fmla="*/ 1610140 w 1610140"/>
              <a:gd name="connsiteY0" fmla="*/ 367791 h 387669"/>
              <a:gd name="connsiteX1" fmla="*/ 636105 w 1610140"/>
              <a:gd name="connsiteY1" fmla="*/ 43 h 387669"/>
              <a:gd name="connsiteX2" fmla="*/ 0 w 1610140"/>
              <a:gd name="connsiteY2" fmla="*/ 387669 h 38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0140" h="387669">
                <a:moveTo>
                  <a:pt x="1610140" y="367791"/>
                </a:moveTo>
                <a:cubicBezTo>
                  <a:pt x="1257301" y="182260"/>
                  <a:pt x="904462" y="-3270"/>
                  <a:pt x="636105" y="43"/>
                </a:cubicBezTo>
                <a:cubicBezTo>
                  <a:pt x="367748" y="3356"/>
                  <a:pt x="0" y="387669"/>
                  <a:pt x="0" y="387669"/>
                </a:cubicBezTo>
              </a:path>
            </a:pathLst>
          </a:cu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621229" y="1696958"/>
            <a:ext cx="1354399" cy="290752"/>
          </a:xfrm>
          <a:custGeom>
            <a:avLst/>
            <a:gdLst>
              <a:gd name="connsiteX0" fmla="*/ 1610140 w 1610140"/>
              <a:gd name="connsiteY0" fmla="*/ 367791 h 387669"/>
              <a:gd name="connsiteX1" fmla="*/ 636105 w 1610140"/>
              <a:gd name="connsiteY1" fmla="*/ 43 h 387669"/>
              <a:gd name="connsiteX2" fmla="*/ 0 w 1610140"/>
              <a:gd name="connsiteY2" fmla="*/ 387669 h 38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0140" h="387669">
                <a:moveTo>
                  <a:pt x="1610140" y="367791"/>
                </a:moveTo>
                <a:cubicBezTo>
                  <a:pt x="1257301" y="182260"/>
                  <a:pt x="904462" y="-3270"/>
                  <a:pt x="636105" y="43"/>
                </a:cubicBezTo>
                <a:cubicBezTo>
                  <a:pt x="367748" y="3356"/>
                  <a:pt x="0" y="387669"/>
                  <a:pt x="0" y="387669"/>
                </a:cubicBezTo>
              </a:path>
            </a:pathLst>
          </a:cu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5400000">
            <a:off x="4226759" y="1828617"/>
            <a:ext cx="114117" cy="443936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5400000">
            <a:off x="4927477" y="1671801"/>
            <a:ext cx="117095" cy="754593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10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050" y="1007348"/>
            <a:ext cx="8594662" cy="3637479"/>
          </a:xfrm>
        </p:spPr>
        <p:txBody>
          <a:bodyPr>
            <a:normAutofit/>
          </a:bodyPr>
          <a:lstStyle/>
          <a:p>
            <a:r>
              <a:rPr lang="en-US" sz="1500" dirty="0"/>
              <a:t>The library function </a:t>
            </a:r>
            <a:r>
              <a:rPr lang="en-US" sz="1500" dirty="0" err="1">
                <a:solidFill>
                  <a:srgbClr val="3E1E81"/>
                </a:solidFill>
                <a:latin typeface="Menlo" charset="0"/>
              </a:rPr>
              <a:t>scanf</a:t>
            </a:r>
            <a:r>
              <a:rPr lang="en-US" sz="1500" dirty="0">
                <a:solidFill>
                  <a:srgbClr val="3E1E81"/>
                </a:solidFill>
                <a:latin typeface="Menlo" charset="0"/>
              </a:rPr>
              <a:t> </a:t>
            </a:r>
            <a:r>
              <a:rPr lang="en-US" sz="1500" dirty="0"/>
              <a:t>can be used to read input.</a:t>
            </a:r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The special characters %d are called the integer conversion specification. When </a:t>
            </a:r>
            <a:r>
              <a:rPr lang="en-US" sz="1500" dirty="0" err="1">
                <a:solidFill>
                  <a:srgbClr val="3E1E81"/>
                </a:solidFill>
                <a:latin typeface="Menlo" charset="0"/>
              </a:rPr>
              <a:t>scanf</a:t>
            </a:r>
            <a:r>
              <a:rPr lang="en-US" sz="1500" dirty="0">
                <a:solidFill>
                  <a:srgbClr val="3E1E81"/>
                </a:solidFill>
                <a:latin typeface="Menlo" charset="0"/>
              </a:rPr>
              <a:t> </a:t>
            </a:r>
            <a:r>
              <a:rPr lang="en-US" sz="1500" dirty="0"/>
              <a:t>encounters a %d, it converts the entered value to integer.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92603" y="1396633"/>
            <a:ext cx="4088776" cy="12234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term, term_2;</a:t>
            </a:r>
          </a:p>
          <a:p>
            <a:r>
              <a:rPr lang="en-US" sz="1050" dirty="0" err="1">
                <a:solidFill>
                  <a:srgbClr val="3E1E81"/>
                </a:solidFill>
                <a:latin typeface="Menlo" charset="0"/>
              </a:rPr>
              <a:t>printf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050" dirty="0">
                <a:solidFill>
                  <a:srgbClr val="D12F1B"/>
                </a:solidFill>
                <a:latin typeface="Menlo" charset="0"/>
              </a:rPr>
              <a:t>"Enter two integers:"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endParaRPr lang="en-US" sz="1050" dirty="0">
              <a:solidFill>
                <a:srgbClr val="D12F1B"/>
              </a:solidFill>
              <a:latin typeface="Menlo" charset="0"/>
            </a:endParaRPr>
          </a:p>
          <a:p>
            <a:r>
              <a:rPr lang="en-US" sz="1050" dirty="0" err="1">
                <a:solidFill>
                  <a:srgbClr val="3E1E81"/>
                </a:solidFill>
                <a:latin typeface="Menlo" charset="0"/>
              </a:rPr>
              <a:t>scanf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050" dirty="0">
                <a:solidFill>
                  <a:srgbClr val="D12F1B"/>
                </a:solidFill>
                <a:latin typeface="Menlo" charset="0"/>
              </a:rPr>
              <a:t>"%d %d"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, &amp;term, &amp;term_2);</a:t>
            </a:r>
          </a:p>
          <a:p>
            <a:r>
              <a:rPr lang="en-US" sz="1050" dirty="0" err="1">
                <a:solidFill>
                  <a:srgbClr val="3E1E81"/>
                </a:solidFill>
                <a:latin typeface="Menlo" charset="0"/>
              </a:rPr>
              <a:t>printf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050" dirty="0">
                <a:solidFill>
                  <a:srgbClr val="D12F1B"/>
                </a:solidFill>
                <a:latin typeface="Menlo" charset="0"/>
              </a:rPr>
              <a:t>"You entered %d and %d \n"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, term, term_2);</a:t>
            </a:r>
            <a:endParaRPr lang="en-US" sz="1050" dirty="0">
              <a:solidFill>
                <a:srgbClr val="D12F1B"/>
              </a:solidFill>
              <a:latin typeface="Menl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scanf</a:t>
            </a:r>
            <a:r>
              <a:rPr lang="en-US" dirty="0"/>
              <a:t>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CDA4-B2C2-C244-9F85-471ABA281F4B}" type="slidenum">
              <a:rPr lang="en-US" smtClean="0"/>
              <a:t>6</a:t>
            </a:fld>
            <a:endParaRPr lang="en-US"/>
          </a:p>
        </p:txBody>
      </p:sp>
      <p:sp>
        <p:nvSpPr>
          <p:cNvPr id="6" name="Freeform 5"/>
          <p:cNvSpPr/>
          <p:nvPr/>
        </p:nvSpPr>
        <p:spPr>
          <a:xfrm flipH="1">
            <a:off x="2129599" y="1898945"/>
            <a:ext cx="929786" cy="184639"/>
          </a:xfrm>
          <a:custGeom>
            <a:avLst/>
            <a:gdLst>
              <a:gd name="connsiteX0" fmla="*/ 1610140 w 1610140"/>
              <a:gd name="connsiteY0" fmla="*/ 367791 h 387669"/>
              <a:gd name="connsiteX1" fmla="*/ 636105 w 1610140"/>
              <a:gd name="connsiteY1" fmla="*/ 43 h 387669"/>
              <a:gd name="connsiteX2" fmla="*/ 0 w 1610140"/>
              <a:gd name="connsiteY2" fmla="*/ 387669 h 38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0140" h="387669">
                <a:moveTo>
                  <a:pt x="1610140" y="367791"/>
                </a:moveTo>
                <a:cubicBezTo>
                  <a:pt x="1257301" y="182260"/>
                  <a:pt x="904462" y="-3270"/>
                  <a:pt x="636105" y="43"/>
                </a:cubicBezTo>
                <a:cubicBezTo>
                  <a:pt x="367748" y="3356"/>
                  <a:pt x="0" y="387669"/>
                  <a:pt x="0" y="387669"/>
                </a:cubicBezTo>
              </a:path>
            </a:pathLst>
          </a:cu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 flipH="1">
            <a:off x="2451581" y="1894060"/>
            <a:ext cx="1255122" cy="184639"/>
          </a:xfrm>
          <a:custGeom>
            <a:avLst/>
            <a:gdLst>
              <a:gd name="connsiteX0" fmla="*/ 1610140 w 1610140"/>
              <a:gd name="connsiteY0" fmla="*/ 367791 h 387669"/>
              <a:gd name="connsiteX1" fmla="*/ 636105 w 1610140"/>
              <a:gd name="connsiteY1" fmla="*/ 43 h 387669"/>
              <a:gd name="connsiteX2" fmla="*/ 0 w 1610140"/>
              <a:gd name="connsiteY2" fmla="*/ 387669 h 38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0140" h="387669">
                <a:moveTo>
                  <a:pt x="1610140" y="367791"/>
                </a:moveTo>
                <a:cubicBezTo>
                  <a:pt x="1257301" y="182260"/>
                  <a:pt x="904462" y="-3270"/>
                  <a:pt x="636105" y="43"/>
                </a:cubicBezTo>
                <a:cubicBezTo>
                  <a:pt x="367748" y="3356"/>
                  <a:pt x="0" y="387669"/>
                  <a:pt x="0" y="387669"/>
                </a:cubicBezTo>
              </a:path>
            </a:pathLst>
          </a:cu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7855" r="6594" b="19991"/>
          <a:stretch/>
        </p:blipFill>
        <p:spPr>
          <a:xfrm>
            <a:off x="6021341" y="1573152"/>
            <a:ext cx="1912864" cy="8622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09387" y="1641328"/>
            <a:ext cx="1732846" cy="6794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/>
                </a:solidFill>
              </a:rPr>
              <a:t>Enter two integers:</a:t>
            </a:r>
            <a:r>
              <a:rPr lang="en-US" sz="1200" dirty="0">
                <a:solidFill>
                  <a:schemeClr val="tx1"/>
                </a:solidFill>
              </a:rPr>
              <a:t>1 2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You entered 1 and 2 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646878" y="1814448"/>
            <a:ext cx="268355" cy="264251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34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4B57F-8A94-3943-8378-1F7A5CDD5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82126-B5D7-F540-9404-6DB567497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87" y="1159728"/>
            <a:ext cx="3304057" cy="3434498"/>
          </a:xfrm>
        </p:spPr>
        <p:txBody>
          <a:bodyPr/>
          <a:lstStyle/>
          <a:p>
            <a:r>
              <a:rPr lang="en-US" dirty="0"/>
              <a:t>Implement a calculator program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6EA56-DF4D-1647-8743-E90F6DBF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7</a:t>
            </a:fld>
            <a:endParaRPr lang="en-AU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FC984A-B108-E347-BF5F-EAB4C0EA0436}"/>
              </a:ext>
            </a:extLst>
          </p:cNvPr>
          <p:cNvSpPr/>
          <p:nvPr/>
        </p:nvSpPr>
        <p:spPr>
          <a:xfrm>
            <a:off x="3704741" y="984151"/>
            <a:ext cx="5260837" cy="378565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AU" sz="10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AU" sz="10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r>
              <a:rPr lang="en-AU" sz="1000" dirty="0">
                <a:solidFill>
                  <a:srgbClr val="643820"/>
                </a:solidFill>
                <a:latin typeface="Menlo" panose="020B0609030804020204" pitchFamily="49" charset="0"/>
              </a:rPr>
              <a:t>  </a:t>
            </a:r>
            <a:r>
              <a:rPr lang="en-AU" sz="1000" dirty="0">
                <a:solidFill>
                  <a:srgbClr val="5D6C79"/>
                </a:solidFill>
                <a:latin typeface="Menlo" panose="020B0609030804020204" pitchFamily="49" charset="0"/>
              </a:rPr>
              <a:t>// print and read functions</a:t>
            </a:r>
          </a:p>
          <a:p>
            <a:endParaRPr lang="en-AU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float</a:t>
            </a:r>
            <a:r>
              <a:rPr lang="en-AU" sz="1000" dirty="0">
                <a:solidFill>
                  <a:srgbClr val="9B2393"/>
                </a:solidFill>
                <a:latin typeface="Menlo" panose="020B0609030804020204" pitchFamily="49" charset="0"/>
              </a:rPr>
              <a:t> </a:t>
            </a:r>
            <a:r>
              <a:rPr lang="en-AU" sz="1000" dirty="0">
                <a:solidFill>
                  <a:srgbClr val="0F68A0"/>
                </a:solidFill>
                <a:latin typeface="Menlo" panose="020B0609030804020204" pitchFamily="49" charset="0"/>
              </a:rPr>
              <a:t>calculator</a:t>
            </a:r>
            <a:r>
              <a:rPr lang="en-AU" sz="1000" dirty="0">
                <a:solidFill>
                  <a:srgbClr val="9B2393"/>
                </a:solidFill>
                <a:latin typeface="Menlo" panose="020B0609030804020204" pitchFamily="49" charset="0"/>
              </a:rPr>
              <a:t> (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char</a:t>
            </a:r>
            <a:r>
              <a:rPr lang="en-AU" sz="1000" dirty="0">
                <a:solidFill>
                  <a:srgbClr val="9B2393"/>
                </a:solidFill>
                <a:latin typeface="Menlo" panose="020B0609030804020204" pitchFamily="49" charset="0"/>
              </a:rPr>
              <a:t> op,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float</a:t>
            </a:r>
            <a:r>
              <a:rPr lang="en-AU" sz="1000" dirty="0">
                <a:solidFill>
                  <a:srgbClr val="9B2393"/>
                </a:solidFill>
                <a:latin typeface="Menlo" panose="020B0609030804020204" pitchFamily="49" charset="0"/>
              </a:rPr>
              <a:t> a,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float</a:t>
            </a:r>
            <a:r>
              <a:rPr lang="en-AU" sz="1000" dirty="0">
                <a:solidFill>
                  <a:srgbClr val="9B2393"/>
                </a:solidFill>
                <a:latin typeface="Menlo" panose="020B0609030804020204" pitchFamily="49" charset="0"/>
              </a:rPr>
              <a:t> b){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switch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(op) {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case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sz="1000" dirty="0">
                <a:solidFill>
                  <a:srgbClr val="1C00CF"/>
                </a:solidFill>
                <a:latin typeface="Menlo" panose="020B0609030804020204" pitchFamily="49" charset="0"/>
              </a:rPr>
              <a:t>'+'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return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a + b;</a:t>
            </a:r>
          </a:p>
          <a:p>
            <a:endParaRPr lang="en-AU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case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sz="1000" dirty="0">
                <a:solidFill>
                  <a:srgbClr val="1C00CF"/>
                </a:solidFill>
                <a:latin typeface="Menlo" panose="020B0609030804020204" pitchFamily="49" charset="0"/>
              </a:rPr>
              <a:t>'-'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return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a - b;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            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default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            </a:t>
            </a:r>
            <a:r>
              <a:rPr lang="en-AU" sz="1000" dirty="0" err="1">
                <a:solidFill>
                  <a:srgbClr val="6C36A9"/>
                </a:solidFill>
                <a:latin typeface="Menlo" panose="020B0609030804020204" pitchFamily="49" charset="0"/>
              </a:rPr>
              <a:t>printf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("Wrong operator");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return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sz="10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sz="10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float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a, b;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char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op;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   </a:t>
            </a:r>
          </a:p>
          <a:p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    </a:t>
            </a:r>
            <a:r>
              <a:rPr lang="en-AU" sz="1000" dirty="0" err="1">
                <a:solidFill>
                  <a:srgbClr val="6C36A9"/>
                </a:solidFill>
                <a:latin typeface="Menlo" panose="020B0609030804020204" pitchFamily="49" charset="0"/>
              </a:rPr>
              <a:t>printf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("Enter an arithmetic expression (e.g. 5 * 4):");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000" dirty="0" err="1">
                <a:solidFill>
                  <a:srgbClr val="6C36A9"/>
                </a:solidFill>
                <a:latin typeface="Menlo" panose="020B0609030804020204" pitchFamily="49" charset="0"/>
              </a:rPr>
              <a:t>scanf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"%f %c %f"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, &amp;a, &amp;op, &amp;b);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000" dirty="0" err="1">
                <a:solidFill>
                  <a:srgbClr val="6C36A9"/>
                </a:solidFill>
                <a:latin typeface="Menlo" panose="020B0609030804020204" pitchFamily="49" charset="0"/>
              </a:rPr>
              <a:t>printf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"\</a:t>
            </a:r>
            <a:r>
              <a:rPr lang="en-AU" sz="1000" dirty="0" err="1">
                <a:solidFill>
                  <a:srgbClr val="C41A16"/>
                </a:solidFill>
                <a:latin typeface="Menlo" panose="020B0609030804020204" pitchFamily="49" charset="0"/>
              </a:rPr>
              <a:t>n%f</a:t>
            </a:r>
            <a:r>
              <a:rPr lang="en-AU" sz="1000" dirty="0">
                <a:solidFill>
                  <a:srgbClr val="C41A16"/>
                </a:solidFill>
                <a:latin typeface="Menlo" panose="020B0609030804020204" pitchFamily="49" charset="0"/>
              </a:rPr>
              <a:t> %c %f = %f\n"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, a, op, b, </a:t>
            </a:r>
            <a:r>
              <a:rPr lang="en-AU" sz="1000" dirty="0">
                <a:solidFill>
                  <a:srgbClr val="326D74"/>
                </a:solidFill>
                <a:latin typeface="Menlo" panose="020B0609030804020204" pitchFamily="49" charset="0"/>
              </a:rPr>
              <a:t>calculator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(op, a, b));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   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AU" sz="1000" b="1" dirty="0">
                <a:solidFill>
                  <a:srgbClr val="9B2393"/>
                </a:solidFill>
                <a:latin typeface="Menlo" panose="020B0609030804020204" pitchFamily="49" charset="0"/>
              </a:rPr>
              <a:t>return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sz="10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AU" sz="1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25329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D97A-0D99-2941-8B48-C8209C24F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43822-07C0-1C4E-98C2-B8432E172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IP</a:t>
            </a:r>
            <a:r>
              <a:rPr lang="en-US" dirty="0"/>
              <a:t> provide the following services:</a:t>
            </a:r>
          </a:p>
          <a:p>
            <a:pPr lvl="1"/>
            <a:r>
              <a:rPr lang="en-US" sz="1400" dirty="0"/>
              <a:t>Fragmentation, in case the datagram is larger than the maximum transmission unit (</a:t>
            </a:r>
            <a:r>
              <a:rPr lang="en-US" sz="1400" b="1" dirty="0"/>
              <a:t>MTU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A time-to-live(</a:t>
            </a:r>
            <a:r>
              <a:rPr lang="en-US" sz="1400" b="1" dirty="0"/>
              <a:t>TTL</a:t>
            </a:r>
            <a:r>
              <a:rPr lang="en-US" sz="1400" dirty="0"/>
              <a:t>) field that prevents looped packets from circling forever</a:t>
            </a:r>
          </a:p>
          <a:p>
            <a:pPr lvl="1"/>
            <a:r>
              <a:rPr lang="en-US" sz="1400" dirty="0"/>
              <a:t>A type-of-service label to provide priority for certain classes of packets</a:t>
            </a:r>
          </a:p>
          <a:p>
            <a:pPr lvl="1"/>
            <a:r>
              <a:rPr lang="en-US" sz="1400" dirty="0"/>
              <a:t>An upper-layer protocol identifier to direct the packet to the correct transport layer.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F5CE4-FA77-2542-A487-143BAF93D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8</a:t>
            </a:fld>
            <a:endParaRPr lang="en-AU" altLang="x-none"/>
          </a:p>
        </p:txBody>
      </p:sp>
      <p:pic>
        <p:nvPicPr>
          <p:cNvPr id="5" name="Picture 4" descr="IP-Header-v4.png">
            <a:extLst>
              <a:ext uri="{FF2B5EF4-FFF2-40B4-BE49-F238E27FC236}">
                <a16:creationId xmlns:a16="http://schemas.microsoft.com/office/drawing/2014/main" id="{5C254076-4DA0-E04C-BDDB-61680E46D1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" t="7222" r="9889" b="57541"/>
          <a:stretch/>
        </p:blipFill>
        <p:spPr>
          <a:xfrm>
            <a:off x="14865" y="2843601"/>
            <a:ext cx="5434727" cy="165815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Screen Shot 2014-09-29 at 2.20.09 PM.png">
            <a:extLst>
              <a:ext uri="{FF2B5EF4-FFF2-40B4-BE49-F238E27FC236}">
                <a16:creationId xmlns:a16="http://schemas.microsoft.com/office/drawing/2014/main" id="{A3653DBC-0B13-FA4A-8499-CC8C258A7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19" y="2843601"/>
            <a:ext cx="3578916" cy="130288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8542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6F4D-0A71-2640-848B-DDC9167B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D6939-73DB-C840-8024-E8D417F11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transport protocols run in end systems </a:t>
            </a:r>
          </a:p>
          <a:p>
            <a:pPr lvl="1"/>
            <a:r>
              <a:rPr lang="en-US" sz="1200" i="1" dirty="0"/>
              <a:t>sender side</a:t>
            </a:r>
            <a:r>
              <a:rPr lang="en-US" sz="1200" dirty="0"/>
              <a:t>: breaks app messages into </a:t>
            </a:r>
            <a:r>
              <a:rPr lang="en-US" sz="1200" i="1" dirty="0"/>
              <a:t>segments</a:t>
            </a:r>
            <a:r>
              <a:rPr lang="en-US" sz="1200" dirty="0"/>
              <a:t>, passes to  network layer</a:t>
            </a:r>
          </a:p>
          <a:p>
            <a:pPr lvl="1"/>
            <a:r>
              <a:rPr lang="en-US" sz="1200" i="1" dirty="0"/>
              <a:t>receiver side: </a:t>
            </a:r>
            <a:r>
              <a:rPr lang="en-US" sz="1200" dirty="0"/>
              <a:t>reassembles segments into messages, passes to app layer</a:t>
            </a:r>
          </a:p>
          <a:p>
            <a:pPr lvl="1"/>
            <a:r>
              <a:rPr lang="en-US" altLang="en-US" sz="1200" dirty="0">
                <a:ea typeface="ＭＳ Ｐゴシック" charset="-128"/>
              </a:rPr>
              <a:t>service point addressing</a:t>
            </a:r>
            <a:endParaRPr lang="en-US" altLang="en-US" sz="1400" dirty="0">
              <a:ea typeface="ＭＳ Ｐゴシック" charset="-128"/>
            </a:endParaRPr>
          </a:p>
          <a:p>
            <a:r>
              <a:rPr lang="en-US" altLang="en-US" sz="1400" dirty="0">
                <a:ea typeface="ＭＳ Ｐゴシック" charset="-128"/>
              </a:rPr>
              <a:t>reliable, in-order delivery (TCP)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ED2CE-63EF-5B44-A453-417CACE3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9</a:t>
            </a:fld>
            <a:endParaRPr lang="en-AU" altLang="x-none"/>
          </a:p>
        </p:txBody>
      </p:sp>
      <p:pic>
        <p:nvPicPr>
          <p:cNvPr id="6" name="Picture 5" descr="TCP-Header.png">
            <a:extLst>
              <a:ext uri="{FF2B5EF4-FFF2-40B4-BE49-F238E27FC236}">
                <a16:creationId xmlns:a16="http://schemas.microsoft.com/office/drawing/2014/main" id="{9228D7CB-287A-2F4F-8978-689FF5244C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" t="7922" r="4390" b="42484"/>
          <a:stretch/>
        </p:blipFill>
        <p:spPr>
          <a:xfrm>
            <a:off x="44607" y="2556785"/>
            <a:ext cx="4979261" cy="2013627"/>
          </a:xfrm>
          <a:prstGeom prst="rect">
            <a:avLst/>
          </a:prstGeom>
        </p:spPr>
      </p:pic>
      <p:pic>
        <p:nvPicPr>
          <p:cNvPr id="7" name="Picture 6" descr="Screen Shot 2014-09-29 at 12.12.41 AM.png">
            <a:extLst>
              <a:ext uri="{FF2B5EF4-FFF2-40B4-BE49-F238E27FC236}">
                <a16:creationId xmlns:a16="http://schemas.microsoft.com/office/drawing/2014/main" id="{E9E90386-985B-4B4E-A4AF-296C905DB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65" y="2571750"/>
            <a:ext cx="3941710" cy="162567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222859"/>
      </p:ext>
    </p:extLst>
  </p:cSld>
  <p:clrMapOvr>
    <a:masterClrMapping/>
  </p:clrMapOvr>
</p:sld>
</file>

<file path=ppt/theme/theme1.xml><?xml version="1.0" encoding="utf-8"?>
<a:theme xmlns:a="http://schemas.openxmlformats.org/drawingml/2006/main" name="ANUPowerpointTemplate2010">
  <a:themeElements>
    <a:clrScheme name="ANU2018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55707D"/>
      </a:accent1>
      <a:accent2>
        <a:srgbClr val="6C4D23"/>
      </a:accent2>
      <a:accent3>
        <a:srgbClr val="AACCDC"/>
      </a:accent3>
      <a:accent4>
        <a:srgbClr val="B6A691"/>
      </a:accent4>
      <a:accent5>
        <a:srgbClr val="E3EEF3"/>
      </a:accent5>
      <a:accent6>
        <a:srgbClr val="DAD2C8"/>
      </a:accent6>
      <a:hlink>
        <a:srgbClr val="00549E"/>
      </a:hlink>
      <a:folHlink>
        <a:srgbClr val="00549E"/>
      </a:folHlink>
    </a:clrScheme>
    <a:fontScheme name="ANUPowerpointTemplate20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NUPowerpointTemplate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ANU2018</Template>
  <TotalTime>16267</TotalTime>
  <Words>4429</Words>
  <Application>Microsoft Macintosh PowerPoint</Application>
  <PresentationFormat>On-screen Show (16:9)</PresentationFormat>
  <Paragraphs>569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Andale Mono</vt:lpstr>
      <vt:lpstr>Arial</vt:lpstr>
      <vt:lpstr>Calibri</vt:lpstr>
      <vt:lpstr>Cambria Math</vt:lpstr>
      <vt:lpstr>Consolas</vt:lpstr>
      <vt:lpstr>Menlo</vt:lpstr>
      <vt:lpstr>Tahoma</vt:lpstr>
      <vt:lpstr>Times New Roman</vt:lpstr>
      <vt:lpstr>Wingdings</vt:lpstr>
      <vt:lpstr>ANUPowerpointTemplate2010</vt:lpstr>
      <vt:lpstr>Computer networks and network attacks</vt:lpstr>
      <vt:lpstr>C language </vt:lpstr>
      <vt:lpstr>Minimal  C program</vt:lpstr>
      <vt:lpstr>Interactive program</vt:lpstr>
      <vt:lpstr>printf function</vt:lpstr>
      <vt:lpstr>scanf function</vt:lpstr>
      <vt:lpstr>Calculator</vt:lpstr>
      <vt:lpstr>Network layer</vt:lpstr>
      <vt:lpstr>Transport layer </vt:lpstr>
      <vt:lpstr>A network socket</vt:lpstr>
      <vt:lpstr>Two sockets types</vt:lpstr>
      <vt:lpstr>Socket Creation in C</vt:lpstr>
      <vt:lpstr>The bind function</vt:lpstr>
      <vt:lpstr>Connection Setup </vt:lpstr>
      <vt:lpstr>The socket APIs for connection-oriented protocol (TCP)</vt:lpstr>
      <vt:lpstr>Structures in C</vt:lpstr>
      <vt:lpstr>Structures in C: Memory representation</vt:lpstr>
      <vt:lpstr>Structures in C: Three ways to access members</vt:lpstr>
      <vt:lpstr>Client</vt:lpstr>
      <vt:lpstr>Server</vt:lpstr>
      <vt:lpstr>PowerPoint Presentation</vt:lpstr>
      <vt:lpstr>TCP 3-way handshake</vt:lpstr>
      <vt:lpstr>(1) SYN flood attacks</vt:lpstr>
      <vt:lpstr>(2) SYN Flood attacks</vt:lpstr>
      <vt:lpstr>Complete network packet structure </vt:lpstr>
      <vt:lpstr>tcpdump</vt:lpstr>
      <vt:lpstr>tcpdump</vt:lpstr>
      <vt:lpstr>Create your own attacker</vt:lpstr>
      <vt:lpstr>Creating raw sockets </vt:lpstr>
      <vt:lpstr>Creating raw sockets </vt:lpstr>
      <vt:lpstr>PowerPoint Presentation</vt:lpstr>
      <vt:lpstr>PowerPoint Presentation</vt:lpstr>
      <vt:lpstr>Creating raw sockets </vt:lpstr>
      <vt:lpstr>Questions </vt:lpstr>
      <vt:lpstr>Appendix A: IP packet header checksum</vt:lpstr>
    </vt:vector>
  </TitlesOfParts>
  <Company>The Australian National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u4031391</dc:creator>
  <cp:lastModifiedBy>Artem Lenskiy</cp:lastModifiedBy>
  <cp:revision>225</cp:revision>
  <dcterms:created xsi:type="dcterms:W3CDTF">2010-10-19T05:25:31Z</dcterms:created>
  <dcterms:modified xsi:type="dcterms:W3CDTF">2020-09-11T06:52:05Z</dcterms:modified>
</cp:coreProperties>
</file>